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1" r:id="rId2"/>
  </p:sldMasterIdLst>
  <p:notesMasterIdLst>
    <p:notesMasterId r:id="rId25"/>
  </p:notesMasterIdLst>
  <p:sldIdLst>
    <p:sldId id="676" r:id="rId3"/>
    <p:sldId id="663" r:id="rId4"/>
    <p:sldId id="679" r:id="rId5"/>
    <p:sldId id="648" r:id="rId6"/>
    <p:sldId id="665" r:id="rId7"/>
    <p:sldId id="669" r:id="rId8"/>
    <p:sldId id="681" r:id="rId9"/>
    <p:sldId id="677" r:id="rId10"/>
    <p:sldId id="678" r:id="rId11"/>
    <p:sldId id="652" r:id="rId12"/>
    <p:sldId id="638" r:id="rId13"/>
    <p:sldId id="674" r:id="rId14"/>
    <p:sldId id="657" r:id="rId15"/>
    <p:sldId id="675" r:id="rId16"/>
    <p:sldId id="659" r:id="rId17"/>
    <p:sldId id="660" r:id="rId18"/>
    <p:sldId id="672" r:id="rId19"/>
    <p:sldId id="673" r:id="rId20"/>
    <p:sldId id="680" r:id="rId21"/>
    <p:sldId id="687" r:id="rId22"/>
    <p:sldId id="670" r:id="rId23"/>
    <p:sldId id="682" r:id="rId24"/>
  </p:sldIdLst>
  <p:sldSz cx="9144000" cy="5143500" type="screen16x9"/>
  <p:notesSz cx="6858000" cy="9144000"/>
  <p:defaultTextStyle>
    <a:defPPr marL="0" marR="0" indent="0" algn="l" defTabSz="91432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163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327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490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654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5818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2980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144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308" algn="l" defTabSz="4571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g" initials="B" lastIdx="8" clrIdx="0"/>
  <p:cmAuthor id="2" name="Justin Ye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8710" autoAdjust="0"/>
  </p:normalViewPr>
  <p:slideViewPr>
    <p:cSldViewPr snapToGrid="0">
      <p:cViewPr varScale="1">
        <p:scale>
          <a:sx n="87" d="100"/>
          <a:sy n="87" d="100"/>
        </p:scale>
        <p:origin x="13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, Jian" userId="371506dd-f384-4522-aa20-8952a4d4e311" providerId="ADAL" clId="{F3E368E0-3C0B-47E2-8396-DF552FA26E42}"/>
    <pc:docChg chg="custSel modSld">
      <pc:chgData name="Chu, Jian" userId="371506dd-f384-4522-aa20-8952a4d4e311" providerId="ADAL" clId="{F3E368E0-3C0B-47E2-8396-DF552FA26E42}" dt="2022-01-03T14:46:13.722" v="145" actId="20577"/>
      <pc:docMkLst>
        <pc:docMk/>
      </pc:docMkLst>
      <pc:sldChg chg="modSp mod">
        <pc:chgData name="Chu, Jian" userId="371506dd-f384-4522-aa20-8952a4d4e311" providerId="ADAL" clId="{F3E368E0-3C0B-47E2-8396-DF552FA26E42}" dt="2022-01-03T14:45:56.759" v="131" actId="6549"/>
        <pc:sldMkLst>
          <pc:docMk/>
          <pc:sldMk cId="4160156870" sldId="635"/>
        </pc:sldMkLst>
        <pc:spChg chg="mod">
          <ac:chgData name="Chu, Jian" userId="371506dd-f384-4522-aa20-8952a4d4e311" providerId="ADAL" clId="{F3E368E0-3C0B-47E2-8396-DF552FA26E42}" dt="2022-01-03T14:45:56.759" v="131" actId="6549"/>
          <ac:spMkLst>
            <pc:docMk/>
            <pc:sldMk cId="4160156870" sldId="635"/>
            <ac:spMk id="8" creationId="{749CFEE4-78DE-4A54-A72F-762914FFD9E6}"/>
          </ac:spMkLst>
        </pc:spChg>
      </pc:sldChg>
      <pc:sldChg chg="modSp mod">
        <pc:chgData name="Chu, Jian" userId="371506dd-f384-4522-aa20-8952a4d4e311" providerId="ADAL" clId="{F3E368E0-3C0B-47E2-8396-DF552FA26E42}" dt="2022-01-03T14:46:13.722" v="145" actId="20577"/>
        <pc:sldMkLst>
          <pc:docMk/>
          <pc:sldMk cId="0" sldId="639"/>
        </pc:sldMkLst>
        <pc:spChg chg="mod">
          <ac:chgData name="Chu, Jian" userId="371506dd-f384-4522-aa20-8952a4d4e311" providerId="ADAL" clId="{F3E368E0-3C0B-47E2-8396-DF552FA26E42}" dt="2022-01-03T14:46:13.722" v="145" actId="20577"/>
          <ac:spMkLst>
            <pc:docMk/>
            <pc:sldMk cId="0" sldId="639"/>
            <ac:spMk id="10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39D39-676B-439D-B872-2DEA00E198CC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7C8918B-B9B0-42C1-81EE-2DB2B14BD590}">
      <dgm:prSet custT="1"/>
      <dgm:spPr/>
      <dgm:t>
        <a:bodyPr anchor="ctr"/>
        <a:lstStyle/>
        <a:p>
          <a:pPr algn="l"/>
          <a:r>
            <a:rPr lang="en-SG" sz="1600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cs typeface="Arial" panose="020B0604020202020204" pitchFamily="34" charset="0"/>
            </a:rPr>
            <a:t>NTU testbed for digital construction – from lab to field applications </a:t>
          </a:r>
        </a:p>
      </dgm:t>
    </dgm:pt>
    <dgm:pt modelId="{02AE9F34-FFD9-4783-A438-F3EF32318AE5}" type="parTrans" cxnId="{8BB0A6CD-82D7-4598-9F36-F2C3D937F52C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13DD81-FB6C-4963-AFB1-B960FE15653A}" type="sibTrans" cxnId="{8BB0A6CD-82D7-4598-9F36-F2C3D937F52C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D64ABB-46D0-45A0-87B5-9C7AEE213600}">
      <dgm:prSet custT="1"/>
      <dgm:spPr/>
      <dgm:t>
        <a:bodyPr anchor="ctr"/>
        <a:lstStyle/>
        <a:p>
          <a:pPr algn="l"/>
          <a:r>
            <a:rPr lang="en-SG" sz="1600" b="0" dirty="0">
              <a:latin typeface="Arial" panose="020B0604020202020204" pitchFamily="34" charset="0"/>
              <a:cs typeface="Arial" panose="020B0604020202020204" pitchFamily="34" charset="0"/>
            </a:rPr>
            <a:t>From construction to life cycle facility management - IoT and AI based solution</a:t>
          </a:r>
        </a:p>
      </dgm:t>
    </dgm:pt>
    <dgm:pt modelId="{CD9A7F42-8A2A-4024-97AE-4A194E2CE5D9}" type="parTrans" cxnId="{A1E564D1-EF4F-4240-91C2-3E132AC5D5DB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90C81B-AE10-43B4-BFBD-87C6B428907E}" type="sibTrans" cxnId="{A1E564D1-EF4F-4240-91C2-3E132AC5D5DB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427A2-2930-4EEF-835D-7EF1C6D00289}">
      <dgm:prSet custT="1"/>
      <dgm:spPr/>
      <dgm:t>
        <a:bodyPr anchor="ctr"/>
        <a:lstStyle/>
        <a:p>
          <a:pPr algn="l">
            <a:spcAft>
              <a:spcPts val="0"/>
            </a:spcAft>
          </a:pPr>
          <a:r>
            <a:rPr lang="en-SG" sz="1600" b="0" i="0" baseline="0" dirty="0">
              <a:latin typeface="Arial" panose="020B0604020202020204" pitchFamily="34" charset="0"/>
              <a:cs typeface="Arial" panose="020B0604020202020204" pitchFamily="34" charset="0"/>
            </a:rPr>
            <a:t>Construction digitalization platform for collaboration</a:t>
          </a:r>
        </a:p>
      </dgm:t>
    </dgm:pt>
    <dgm:pt modelId="{ECE828E7-1A96-43FE-85B1-07D1BDE9BAB3}" type="parTrans" cxnId="{EC08A780-652F-4FE1-89A9-44C9B0A587D7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569407-3693-4305-9321-68D2AA970B34}" type="sibTrans" cxnId="{EC08A780-652F-4FE1-89A9-44C9B0A587D7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35702B-4B2C-48B5-B25A-8B6D6F1086C3}">
      <dgm:prSet custT="1"/>
      <dgm:spPr/>
      <dgm:t>
        <a:bodyPr anchor="ctr"/>
        <a:lstStyle/>
        <a:p>
          <a:pPr algn="l">
            <a:spcAft>
              <a:spcPts val="0"/>
            </a:spcAft>
          </a:pPr>
          <a:r>
            <a:rPr lang="en-SG" sz="1600" b="0" dirty="0">
              <a:latin typeface="Arial" panose="020B0604020202020204" pitchFamily="34" charset="0"/>
              <a:cs typeface="Arial" panose="020B0604020202020204" pitchFamily="34" charset="0"/>
            </a:rPr>
            <a:t>Smart materials for automated construction </a:t>
          </a:r>
        </a:p>
      </dgm:t>
    </dgm:pt>
    <dgm:pt modelId="{1D095EE6-8A1E-4CE7-A50C-2D81F9315D77}" type="parTrans" cxnId="{7BBF63E7-3A5E-44F9-9CDE-F24B9E6BC326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68316E-C7F1-4E31-B5CD-A7624E719C4E}" type="sibTrans" cxnId="{7BBF63E7-3A5E-44F9-9CDE-F24B9E6BC326}">
      <dgm:prSet/>
      <dgm:spPr/>
      <dgm:t>
        <a:bodyPr/>
        <a:lstStyle/>
        <a:p>
          <a:pPr algn="l"/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E3946F-253D-4D70-8733-D67A91CF5F2E}">
      <dgm:prSet custT="1"/>
      <dgm:spPr/>
      <dgm:t>
        <a:bodyPr anchor="ctr"/>
        <a:lstStyle/>
        <a:p>
          <a:pPr algn="l"/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Mixed reality enabling super workers for construction	</a:t>
          </a:r>
        </a:p>
      </dgm:t>
    </dgm:pt>
    <dgm:pt modelId="{862DE17D-487C-4D5B-BE33-77AFBBE8AF29}" type="parTrans" cxnId="{97257C10-BCA6-4550-809A-84B821B024AA}">
      <dgm:prSet/>
      <dgm:spPr/>
      <dgm:t>
        <a:bodyPr/>
        <a:lstStyle/>
        <a:p>
          <a:pPr algn="l"/>
          <a:endParaRPr lang="en-US" sz="1600"/>
        </a:p>
      </dgm:t>
    </dgm:pt>
    <dgm:pt modelId="{1CD34BC6-C306-4101-A60E-E5B2476D8CA2}" type="sibTrans" cxnId="{97257C10-BCA6-4550-809A-84B821B024AA}">
      <dgm:prSet/>
      <dgm:spPr/>
      <dgm:t>
        <a:bodyPr/>
        <a:lstStyle/>
        <a:p>
          <a:pPr algn="l"/>
          <a:endParaRPr lang="en-US" sz="1600"/>
        </a:p>
      </dgm:t>
    </dgm:pt>
    <dgm:pt modelId="{1A0969E3-36AD-4AF2-9B60-2730C54167B6}">
      <dgm:prSet custT="1"/>
      <dgm:spPr/>
      <dgm:t>
        <a:bodyPr anchor="ctr"/>
        <a:lstStyle/>
        <a:p>
          <a:pPr algn="l"/>
          <a:r>
            <a:rPr lang="en-SG" sz="1600" b="0" i="0" baseline="0" dirty="0">
              <a:latin typeface="Arial" panose="020B0604020202020204" pitchFamily="34" charset="0"/>
              <a:cs typeface="Arial" panose="020B0604020202020204" pitchFamily="34" charset="0"/>
            </a:rPr>
            <a:t>Integrated 3D urban digital system and intelligent construction materials</a:t>
          </a:r>
          <a:endParaRPr lang="en-SG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5838B3-BC2A-4F34-A8EB-5B342B16C0BA}" type="parTrans" cxnId="{5E64672E-00A6-4F71-9E3E-C4D05DC08DCB}">
      <dgm:prSet/>
      <dgm:spPr/>
      <dgm:t>
        <a:bodyPr/>
        <a:lstStyle/>
        <a:p>
          <a:endParaRPr lang="en-SG"/>
        </a:p>
      </dgm:t>
    </dgm:pt>
    <dgm:pt modelId="{14601719-73AD-44BA-BA9D-506F827D8044}" type="sibTrans" cxnId="{5E64672E-00A6-4F71-9E3E-C4D05DC08DCB}">
      <dgm:prSet/>
      <dgm:spPr/>
      <dgm:t>
        <a:bodyPr/>
        <a:lstStyle/>
        <a:p>
          <a:endParaRPr lang="en-SG"/>
        </a:p>
      </dgm:t>
    </dgm:pt>
    <dgm:pt modelId="{C55BE266-287A-438F-8EFC-921D5C66B36E}">
      <dgm:prSet custT="1"/>
      <dgm:spPr/>
      <dgm:t>
        <a:bodyPr anchor="ctr"/>
        <a:lstStyle/>
        <a:p>
          <a:pPr algn="l"/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Human psychophysiological responses and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behaviours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in digital and co-robotic construction</a:t>
          </a:r>
        </a:p>
      </dgm:t>
    </dgm:pt>
    <dgm:pt modelId="{EAB9650D-CA5C-494D-8087-AAF5B3CEC792}" type="parTrans" cxnId="{FFE27A09-17B5-4E85-9859-F5812EA8B42A}">
      <dgm:prSet/>
      <dgm:spPr/>
      <dgm:t>
        <a:bodyPr/>
        <a:lstStyle/>
        <a:p>
          <a:endParaRPr lang="en-SG"/>
        </a:p>
      </dgm:t>
    </dgm:pt>
    <dgm:pt modelId="{410C3601-E7C1-441F-A6F6-F85686738EE0}" type="sibTrans" cxnId="{FFE27A09-17B5-4E85-9859-F5812EA8B42A}">
      <dgm:prSet/>
      <dgm:spPr/>
      <dgm:t>
        <a:bodyPr/>
        <a:lstStyle/>
        <a:p>
          <a:endParaRPr lang="en-SG"/>
        </a:p>
      </dgm:t>
    </dgm:pt>
    <dgm:pt modelId="{76215154-6208-4776-9C5F-838B134AC602}" type="pres">
      <dgm:prSet presAssocID="{0F139D39-676B-439D-B872-2DEA00E198CC}" presName="vert0" presStyleCnt="0">
        <dgm:presLayoutVars>
          <dgm:dir/>
          <dgm:animOne val="branch"/>
          <dgm:animLvl val="lvl"/>
        </dgm:presLayoutVars>
      </dgm:prSet>
      <dgm:spPr/>
    </dgm:pt>
    <dgm:pt modelId="{DF6F9C81-7938-4C42-86E7-0D5FE9069142}" type="pres">
      <dgm:prSet presAssocID="{47C8918B-B9B0-42C1-81EE-2DB2B14BD590}" presName="thickLine" presStyleLbl="alignNode1" presStyleIdx="0" presStyleCnt="7"/>
      <dgm:spPr/>
    </dgm:pt>
    <dgm:pt modelId="{7E7764A4-11A3-4AC2-BF8F-8D11A1B21ADE}" type="pres">
      <dgm:prSet presAssocID="{47C8918B-B9B0-42C1-81EE-2DB2B14BD590}" presName="horz1" presStyleCnt="0"/>
      <dgm:spPr/>
    </dgm:pt>
    <dgm:pt modelId="{59E0A082-C883-4EDD-95D8-BE410CFD01F0}" type="pres">
      <dgm:prSet presAssocID="{47C8918B-B9B0-42C1-81EE-2DB2B14BD590}" presName="tx1" presStyleLbl="revTx" presStyleIdx="0" presStyleCnt="7"/>
      <dgm:spPr/>
    </dgm:pt>
    <dgm:pt modelId="{DF213CFF-E816-4081-8F1B-5FB55D4176D5}" type="pres">
      <dgm:prSet presAssocID="{47C8918B-B9B0-42C1-81EE-2DB2B14BD590}" presName="vert1" presStyleCnt="0"/>
      <dgm:spPr/>
    </dgm:pt>
    <dgm:pt modelId="{86320BE2-DBAA-4851-9E86-EB520495833B}" type="pres">
      <dgm:prSet presAssocID="{1A0969E3-36AD-4AF2-9B60-2730C54167B6}" presName="thickLine" presStyleLbl="alignNode1" presStyleIdx="1" presStyleCnt="7"/>
      <dgm:spPr/>
    </dgm:pt>
    <dgm:pt modelId="{A78824C0-CA74-4D2D-92E7-FE08BD7249A5}" type="pres">
      <dgm:prSet presAssocID="{1A0969E3-36AD-4AF2-9B60-2730C54167B6}" presName="horz1" presStyleCnt="0"/>
      <dgm:spPr/>
    </dgm:pt>
    <dgm:pt modelId="{450EE7E3-E28B-4747-B527-7DBC4A5B0E7B}" type="pres">
      <dgm:prSet presAssocID="{1A0969E3-36AD-4AF2-9B60-2730C54167B6}" presName="tx1" presStyleLbl="revTx" presStyleIdx="1" presStyleCnt="7"/>
      <dgm:spPr/>
    </dgm:pt>
    <dgm:pt modelId="{14E48DEB-F24B-4523-9C1B-0764E4B4A7A3}" type="pres">
      <dgm:prSet presAssocID="{1A0969E3-36AD-4AF2-9B60-2730C54167B6}" presName="vert1" presStyleCnt="0"/>
      <dgm:spPr/>
    </dgm:pt>
    <dgm:pt modelId="{1C5FB965-8C9D-4FA0-9398-56FF4BB2ECC1}" type="pres">
      <dgm:prSet presAssocID="{86D64ABB-46D0-45A0-87B5-9C7AEE213600}" presName="thickLine" presStyleLbl="alignNode1" presStyleIdx="2" presStyleCnt="7"/>
      <dgm:spPr/>
    </dgm:pt>
    <dgm:pt modelId="{7495B44A-FD3D-4535-877E-9D3F74EB9BEF}" type="pres">
      <dgm:prSet presAssocID="{86D64ABB-46D0-45A0-87B5-9C7AEE213600}" presName="horz1" presStyleCnt="0"/>
      <dgm:spPr/>
    </dgm:pt>
    <dgm:pt modelId="{EBC0B496-FB5B-4FEA-8BAE-FD8219C49E7E}" type="pres">
      <dgm:prSet presAssocID="{86D64ABB-46D0-45A0-87B5-9C7AEE213600}" presName="tx1" presStyleLbl="revTx" presStyleIdx="2" presStyleCnt="7"/>
      <dgm:spPr/>
    </dgm:pt>
    <dgm:pt modelId="{31249873-ABFC-4F81-B753-244FBABE11ED}" type="pres">
      <dgm:prSet presAssocID="{86D64ABB-46D0-45A0-87B5-9C7AEE213600}" presName="vert1" presStyleCnt="0"/>
      <dgm:spPr/>
    </dgm:pt>
    <dgm:pt modelId="{A900EAB5-A772-43FA-87F0-D790F87F7ABF}" type="pres">
      <dgm:prSet presAssocID="{C73427A2-2930-4EEF-835D-7EF1C6D00289}" presName="thickLine" presStyleLbl="alignNode1" presStyleIdx="3" presStyleCnt="7"/>
      <dgm:spPr/>
    </dgm:pt>
    <dgm:pt modelId="{4035DA11-1597-41AC-B246-CCAEBC4E4DAA}" type="pres">
      <dgm:prSet presAssocID="{C73427A2-2930-4EEF-835D-7EF1C6D00289}" presName="horz1" presStyleCnt="0"/>
      <dgm:spPr/>
    </dgm:pt>
    <dgm:pt modelId="{457563A4-CB73-4561-8836-76BDD0FD473F}" type="pres">
      <dgm:prSet presAssocID="{C73427A2-2930-4EEF-835D-7EF1C6D00289}" presName="tx1" presStyleLbl="revTx" presStyleIdx="3" presStyleCnt="7"/>
      <dgm:spPr/>
    </dgm:pt>
    <dgm:pt modelId="{34F3E795-D084-4AFC-B3E0-43648927D8ED}" type="pres">
      <dgm:prSet presAssocID="{C73427A2-2930-4EEF-835D-7EF1C6D00289}" presName="vert1" presStyleCnt="0"/>
      <dgm:spPr/>
    </dgm:pt>
    <dgm:pt modelId="{6D1DE570-5FC4-4723-88DC-1568E692569F}" type="pres">
      <dgm:prSet presAssocID="{0D35702B-4B2C-48B5-B25A-8B6D6F1086C3}" presName="thickLine" presStyleLbl="alignNode1" presStyleIdx="4" presStyleCnt="7"/>
      <dgm:spPr/>
    </dgm:pt>
    <dgm:pt modelId="{B25E6CBD-AF15-4E2E-9242-CFF6AB1B386D}" type="pres">
      <dgm:prSet presAssocID="{0D35702B-4B2C-48B5-B25A-8B6D6F1086C3}" presName="horz1" presStyleCnt="0"/>
      <dgm:spPr/>
    </dgm:pt>
    <dgm:pt modelId="{5E16DD12-0F29-46EF-9AC2-D7494CDDC97E}" type="pres">
      <dgm:prSet presAssocID="{0D35702B-4B2C-48B5-B25A-8B6D6F1086C3}" presName="tx1" presStyleLbl="revTx" presStyleIdx="4" presStyleCnt="7"/>
      <dgm:spPr/>
    </dgm:pt>
    <dgm:pt modelId="{E8D40180-4571-45BD-B547-15841D1E0CE8}" type="pres">
      <dgm:prSet presAssocID="{0D35702B-4B2C-48B5-B25A-8B6D6F1086C3}" presName="vert1" presStyleCnt="0"/>
      <dgm:spPr/>
    </dgm:pt>
    <dgm:pt modelId="{6335A727-F866-4B88-B922-3457445426FC}" type="pres">
      <dgm:prSet presAssocID="{39E3946F-253D-4D70-8733-D67A91CF5F2E}" presName="thickLine" presStyleLbl="alignNode1" presStyleIdx="5" presStyleCnt="7"/>
      <dgm:spPr/>
    </dgm:pt>
    <dgm:pt modelId="{1D91BC60-D4B4-4838-8F60-7140354BF131}" type="pres">
      <dgm:prSet presAssocID="{39E3946F-253D-4D70-8733-D67A91CF5F2E}" presName="horz1" presStyleCnt="0"/>
      <dgm:spPr/>
    </dgm:pt>
    <dgm:pt modelId="{FC5ADBA7-9D87-415A-96A6-2AC97207C198}" type="pres">
      <dgm:prSet presAssocID="{39E3946F-253D-4D70-8733-D67A91CF5F2E}" presName="tx1" presStyleLbl="revTx" presStyleIdx="5" presStyleCnt="7"/>
      <dgm:spPr/>
    </dgm:pt>
    <dgm:pt modelId="{5A0F43A0-9418-47AC-A5F1-691E200984D9}" type="pres">
      <dgm:prSet presAssocID="{39E3946F-253D-4D70-8733-D67A91CF5F2E}" presName="vert1" presStyleCnt="0"/>
      <dgm:spPr/>
    </dgm:pt>
    <dgm:pt modelId="{B308746B-DF34-42CD-9687-F048F498DCA0}" type="pres">
      <dgm:prSet presAssocID="{C55BE266-287A-438F-8EFC-921D5C66B36E}" presName="thickLine" presStyleLbl="alignNode1" presStyleIdx="6" presStyleCnt="7"/>
      <dgm:spPr/>
    </dgm:pt>
    <dgm:pt modelId="{5C4BA491-851B-4670-8C9D-D2F6D96796B8}" type="pres">
      <dgm:prSet presAssocID="{C55BE266-287A-438F-8EFC-921D5C66B36E}" presName="horz1" presStyleCnt="0"/>
      <dgm:spPr/>
    </dgm:pt>
    <dgm:pt modelId="{F3CCCC27-C53F-495B-8707-B7533A271385}" type="pres">
      <dgm:prSet presAssocID="{C55BE266-287A-438F-8EFC-921D5C66B36E}" presName="tx1" presStyleLbl="revTx" presStyleIdx="6" presStyleCnt="7"/>
      <dgm:spPr/>
    </dgm:pt>
    <dgm:pt modelId="{B15CAF9A-5291-43CD-9938-D5D725AC7FC0}" type="pres">
      <dgm:prSet presAssocID="{C55BE266-287A-438F-8EFC-921D5C66B36E}" presName="vert1" presStyleCnt="0"/>
      <dgm:spPr/>
    </dgm:pt>
  </dgm:ptLst>
  <dgm:cxnLst>
    <dgm:cxn modelId="{FFE27A09-17B5-4E85-9859-F5812EA8B42A}" srcId="{0F139D39-676B-439D-B872-2DEA00E198CC}" destId="{C55BE266-287A-438F-8EFC-921D5C66B36E}" srcOrd="6" destOrd="0" parTransId="{EAB9650D-CA5C-494D-8087-AAF5B3CEC792}" sibTransId="{410C3601-E7C1-441F-A6F6-F85686738EE0}"/>
    <dgm:cxn modelId="{7D4E6A0B-7417-4EAA-B18C-D5B3D5D290C1}" type="presOf" srcId="{47C8918B-B9B0-42C1-81EE-2DB2B14BD590}" destId="{59E0A082-C883-4EDD-95D8-BE410CFD01F0}" srcOrd="0" destOrd="0" presId="urn:microsoft.com/office/officeart/2008/layout/LinedList"/>
    <dgm:cxn modelId="{97257C10-BCA6-4550-809A-84B821B024AA}" srcId="{0F139D39-676B-439D-B872-2DEA00E198CC}" destId="{39E3946F-253D-4D70-8733-D67A91CF5F2E}" srcOrd="5" destOrd="0" parTransId="{862DE17D-487C-4D5B-BE33-77AFBBE8AF29}" sibTransId="{1CD34BC6-C306-4101-A60E-E5B2476D8CA2}"/>
    <dgm:cxn modelId="{67C5F712-54E0-4887-83E2-CA060A716554}" type="presOf" srcId="{0D35702B-4B2C-48B5-B25A-8B6D6F1086C3}" destId="{5E16DD12-0F29-46EF-9AC2-D7494CDDC97E}" srcOrd="0" destOrd="0" presId="urn:microsoft.com/office/officeart/2008/layout/LinedList"/>
    <dgm:cxn modelId="{962AA223-ECCA-4660-A2F0-455096848D06}" type="presOf" srcId="{39E3946F-253D-4D70-8733-D67A91CF5F2E}" destId="{FC5ADBA7-9D87-415A-96A6-2AC97207C198}" srcOrd="0" destOrd="0" presId="urn:microsoft.com/office/officeart/2008/layout/LinedList"/>
    <dgm:cxn modelId="{5E64672E-00A6-4F71-9E3E-C4D05DC08DCB}" srcId="{0F139D39-676B-439D-B872-2DEA00E198CC}" destId="{1A0969E3-36AD-4AF2-9B60-2730C54167B6}" srcOrd="1" destOrd="0" parTransId="{315838B3-BC2A-4F34-A8EB-5B342B16C0BA}" sibTransId="{14601719-73AD-44BA-BA9D-506F827D8044}"/>
    <dgm:cxn modelId="{99EAEC3B-6015-4BBF-886E-41493A0EC38F}" type="presOf" srcId="{86D64ABB-46D0-45A0-87B5-9C7AEE213600}" destId="{EBC0B496-FB5B-4FEA-8BAE-FD8219C49E7E}" srcOrd="0" destOrd="0" presId="urn:microsoft.com/office/officeart/2008/layout/LinedList"/>
    <dgm:cxn modelId="{90B8A842-88A5-4C55-93FC-9B36F90AFAE9}" type="presOf" srcId="{0F139D39-676B-439D-B872-2DEA00E198CC}" destId="{76215154-6208-4776-9C5F-838B134AC602}" srcOrd="0" destOrd="0" presId="urn:microsoft.com/office/officeart/2008/layout/LinedList"/>
    <dgm:cxn modelId="{5E5D8B6C-B727-4066-908D-109F242EE347}" type="presOf" srcId="{C73427A2-2930-4EEF-835D-7EF1C6D00289}" destId="{457563A4-CB73-4561-8836-76BDD0FD473F}" srcOrd="0" destOrd="0" presId="urn:microsoft.com/office/officeart/2008/layout/LinedList"/>
    <dgm:cxn modelId="{C4924E7A-4DDA-4F5A-9564-68F68069206F}" type="presOf" srcId="{1A0969E3-36AD-4AF2-9B60-2730C54167B6}" destId="{450EE7E3-E28B-4747-B527-7DBC4A5B0E7B}" srcOrd="0" destOrd="0" presId="urn:microsoft.com/office/officeart/2008/layout/LinedList"/>
    <dgm:cxn modelId="{EC08A780-652F-4FE1-89A9-44C9B0A587D7}" srcId="{0F139D39-676B-439D-B872-2DEA00E198CC}" destId="{C73427A2-2930-4EEF-835D-7EF1C6D00289}" srcOrd="3" destOrd="0" parTransId="{ECE828E7-1A96-43FE-85B1-07D1BDE9BAB3}" sibTransId="{E7569407-3693-4305-9321-68D2AA970B34}"/>
    <dgm:cxn modelId="{8BB0A6CD-82D7-4598-9F36-F2C3D937F52C}" srcId="{0F139D39-676B-439D-B872-2DEA00E198CC}" destId="{47C8918B-B9B0-42C1-81EE-2DB2B14BD590}" srcOrd="0" destOrd="0" parTransId="{02AE9F34-FFD9-4783-A438-F3EF32318AE5}" sibTransId="{F313DD81-FB6C-4963-AFB1-B960FE15653A}"/>
    <dgm:cxn modelId="{A1E564D1-EF4F-4240-91C2-3E132AC5D5DB}" srcId="{0F139D39-676B-439D-B872-2DEA00E198CC}" destId="{86D64ABB-46D0-45A0-87B5-9C7AEE213600}" srcOrd="2" destOrd="0" parTransId="{CD9A7F42-8A2A-4024-97AE-4A194E2CE5D9}" sibTransId="{3090C81B-AE10-43B4-BFBD-87C6B428907E}"/>
    <dgm:cxn modelId="{A4A30FD2-9D94-4061-BB69-57E699089726}" type="presOf" srcId="{C55BE266-287A-438F-8EFC-921D5C66B36E}" destId="{F3CCCC27-C53F-495B-8707-B7533A271385}" srcOrd="0" destOrd="0" presId="urn:microsoft.com/office/officeart/2008/layout/LinedList"/>
    <dgm:cxn modelId="{7BBF63E7-3A5E-44F9-9CDE-F24B9E6BC326}" srcId="{0F139D39-676B-439D-B872-2DEA00E198CC}" destId="{0D35702B-4B2C-48B5-B25A-8B6D6F1086C3}" srcOrd="4" destOrd="0" parTransId="{1D095EE6-8A1E-4CE7-A50C-2D81F9315D77}" sibTransId="{2768316E-C7F1-4E31-B5CD-A7624E719C4E}"/>
    <dgm:cxn modelId="{0CF08B3C-FEE1-4C39-93B7-E231D518DE97}" type="presParOf" srcId="{76215154-6208-4776-9C5F-838B134AC602}" destId="{DF6F9C81-7938-4C42-86E7-0D5FE9069142}" srcOrd="0" destOrd="0" presId="urn:microsoft.com/office/officeart/2008/layout/LinedList"/>
    <dgm:cxn modelId="{EA73E1E8-4309-4418-B8BF-6BBA09107371}" type="presParOf" srcId="{76215154-6208-4776-9C5F-838B134AC602}" destId="{7E7764A4-11A3-4AC2-BF8F-8D11A1B21ADE}" srcOrd="1" destOrd="0" presId="urn:microsoft.com/office/officeart/2008/layout/LinedList"/>
    <dgm:cxn modelId="{560A27D4-6A9F-4FD8-9BA9-5A89E60F2024}" type="presParOf" srcId="{7E7764A4-11A3-4AC2-BF8F-8D11A1B21ADE}" destId="{59E0A082-C883-4EDD-95D8-BE410CFD01F0}" srcOrd="0" destOrd="0" presId="urn:microsoft.com/office/officeart/2008/layout/LinedList"/>
    <dgm:cxn modelId="{30E20E7A-F5CA-42C1-8DF7-4B932FFD9377}" type="presParOf" srcId="{7E7764A4-11A3-4AC2-BF8F-8D11A1B21ADE}" destId="{DF213CFF-E816-4081-8F1B-5FB55D4176D5}" srcOrd="1" destOrd="0" presId="urn:microsoft.com/office/officeart/2008/layout/LinedList"/>
    <dgm:cxn modelId="{0B9401B4-DE43-4FD5-884C-B13D6AE3BBDD}" type="presParOf" srcId="{76215154-6208-4776-9C5F-838B134AC602}" destId="{86320BE2-DBAA-4851-9E86-EB520495833B}" srcOrd="2" destOrd="0" presId="urn:microsoft.com/office/officeart/2008/layout/LinedList"/>
    <dgm:cxn modelId="{EBA72F3C-1AB3-43E6-8A0D-187B4B481FD7}" type="presParOf" srcId="{76215154-6208-4776-9C5F-838B134AC602}" destId="{A78824C0-CA74-4D2D-92E7-FE08BD7249A5}" srcOrd="3" destOrd="0" presId="urn:microsoft.com/office/officeart/2008/layout/LinedList"/>
    <dgm:cxn modelId="{76076CB4-A0F6-4E47-A6B2-ABC219D0AC36}" type="presParOf" srcId="{A78824C0-CA74-4D2D-92E7-FE08BD7249A5}" destId="{450EE7E3-E28B-4747-B527-7DBC4A5B0E7B}" srcOrd="0" destOrd="0" presId="urn:microsoft.com/office/officeart/2008/layout/LinedList"/>
    <dgm:cxn modelId="{55181BDF-22C9-404B-82E3-3A15C5638C65}" type="presParOf" srcId="{A78824C0-CA74-4D2D-92E7-FE08BD7249A5}" destId="{14E48DEB-F24B-4523-9C1B-0764E4B4A7A3}" srcOrd="1" destOrd="0" presId="urn:microsoft.com/office/officeart/2008/layout/LinedList"/>
    <dgm:cxn modelId="{6BD01FB6-5F03-4395-AA28-FB131E5E1E5A}" type="presParOf" srcId="{76215154-6208-4776-9C5F-838B134AC602}" destId="{1C5FB965-8C9D-4FA0-9398-56FF4BB2ECC1}" srcOrd="4" destOrd="0" presId="urn:microsoft.com/office/officeart/2008/layout/LinedList"/>
    <dgm:cxn modelId="{CA8626E5-8EFC-44AC-BD26-9F1A1823787D}" type="presParOf" srcId="{76215154-6208-4776-9C5F-838B134AC602}" destId="{7495B44A-FD3D-4535-877E-9D3F74EB9BEF}" srcOrd="5" destOrd="0" presId="urn:microsoft.com/office/officeart/2008/layout/LinedList"/>
    <dgm:cxn modelId="{51478B60-688E-4AC8-B0C1-B627340035AC}" type="presParOf" srcId="{7495B44A-FD3D-4535-877E-9D3F74EB9BEF}" destId="{EBC0B496-FB5B-4FEA-8BAE-FD8219C49E7E}" srcOrd="0" destOrd="0" presId="urn:microsoft.com/office/officeart/2008/layout/LinedList"/>
    <dgm:cxn modelId="{3D679CF7-FD6A-4A23-B05B-1F103D14F455}" type="presParOf" srcId="{7495B44A-FD3D-4535-877E-9D3F74EB9BEF}" destId="{31249873-ABFC-4F81-B753-244FBABE11ED}" srcOrd="1" destOrd="0" presId="urn:microsoft.com/office/officeart/2008/layout/LinedList"/>
    <dgm:cxn modelId="{49CC35B4-70CC-4C8A-A068-3EA866408FCA}" type="presParOf" srcId="{76215154-6208-4776-9C5F-838B134AC602}" destId="{A900EAB5-A772-43FA-87F0-D790F87F7ABF}" srcOrd="6" destOrd="0" presId="urn:microsoft.com/office/officeart/2008/layout/LinedList"/>
    <dgm:cxn modelId="{F45FA745-6E0B-4544-90C8-B5E059E229B1}" type="presParOf" srcId="{76215154-6208-4776-9C5F-838B134AC602}" destId="{4035DA11-1597-41AC-B246-CCAEBC4E4DAA}" srcOrd="7" destOrd="0" presId="urn:microsoft.com/office/officeart/2008/layout/LinedList"/>
    <dgm:cxn modelId="{4E5199E3-870D-4D57-9394-143D2810730F}" type="presParOf" srcId="{4035DA11-1597-41AC-B246-CCAEBC4E4DAA}" destId="{457563A4-CB73-4561-8836-76BDD0FD473F}" srcOrd="0" destOrd="0" presId="urn:microsoft.com/office/officeart/2008/layout/LinedList"/>
    <dgm:cxn modelId="{0DD836A7-597C-44BA-A422-8201067BDED4}" type="presParOf" srcId="{4035DA11-1597-41AC-B246-CCAEBC4E4DAA}" destId="{34F3E795-D084-4AFC-B3E0-43648927D8ED}" srcOrd="1" destOrd="0" presId="urn:microsoft.com/office/officeart/2008/layout/LinedList"/>
    <dgm:cxn modelId="{45024A40-71C8-4855-8C4E-2C186E50E7EE}" type="presParOf" srcId="{76215154-6208-4776-9C5F-838B134AC602}" destId="{6D1DE570-5FC4-4723-88DC-1568E692569F}" srcOrd="8" destOrd="0" presId="urn:microsoft.com/office/officeart/2008/layout/LinedList"/>
    <dgm:cxn modelId="{9B783D60-DE1C-4A1A-BD65-533F8DACE328}" type="presParOf" srcId="{76215154-6208-4776-9C5F-838B134AC602}" destId="{B25E6CBD-AF15-4E2E-9242-CFF6AB1B386D}" srcOrd="9" destOrd="0" presId="urn:microsoft.com/office/officeart/2008/layout/LinedList"/>
    <dgm:cxn modelId="{F79A6304-0454-40EF-A9BC-EEAEAF44B8B8}" type="presParOf" srcId="{B25E6CBD-AF15-4E2E-9242-CFF6AB1B386D}" destId="{5E16DD12-0F29-46EF-9AC2-D7494CDDC97E}" srcOrd="0" destOrd="0" presId="urn:microsoft.com/office/officeart/2008/layout/LinedList"/>
    <dgm:cxn modelId="{78FDB543-80F0-42DA-866B-47A46A5A7645}" type="presParOf" srcId="{B25E6CBD-AF15-4E2E-9242-CFF6AB1B386D}" destId="{E8D40180-4571-45BD-B547-15841D1E0CE8}" srcOrd="1" destOrd="0" presId="urn:microsoft.com/office/officeart/2008/layout/LinedList"/>
    <dgm:cxn modelId="{25388CD0-1282-488F-8F76-8AFAA2588B36}" type="presParOf" srcId="{76215154-6208-4776-9C5F-838B134AC602}" destId="{6335A727-F866-4B88-B922-3457445426FC}" srcOrd="10" destOrd="0" presId="urn:microsoft.com/office/officeart/2008/layout/LinedList"/>
    <dgm:cxn modelId="{8B7507E7-C83E-4ADF-9699-EE54D50D0C5A}" type="presParOf" srcId="{76215154-6208-4776-9C5F-838B134AC602}" destId="{1D91BC60-D4B4-4838-8F60-7140354BF131}" srcOrd="11" destOrd="0" presId="urn:microsoft.com/office/officeart/2008/layout/LinedList"/>
    <dgm:cxn modelId="{3132F90D-2A4C-4511-99AB-BC5783DEC660}" type="presParOf" srcId="{1D91BC60-D4B4-4838-8F60-7140354BF131}" destId="{FC5ADBA7-9D87-415A-96A6-2AC97207C198}" srcOrd="0" destOrd="0" presId="urn:microsoft.com/office/officeart/2008/layout/LinedList"/>
    <dgm:cxn modelId="{04F3F1E8-9541-4820-8E6E-A71C48162E1F}" type="presParOf" srcId="{1D91BC60-D4B4-4838-8F60-7140354BF131}" destId="{5A0F43A0-9418-47AC-A5F1-691E200984D9}" srcOrd="1" destOrd="0" presId="urn:microsoft.com/office/officeart/2008/layout/LinedList"/>
    <dgm:cxn modelId="{95F5CCB0-0CC1-4B9D-A8DD-2060316C9AC8}" type="presParOf" srcId="{76215154-6208-4776-9C5F-838B134AC602}" destId="{B308746B-DF34-42CD-9687-F048F498DCA0}" srcOrd="12" destOrd="0" presId="urn:microsoft.com/office/officeart/2008/layout/LinedList"/>
    <dgm:cxn modelId="{93334D66-642B-455F-84EB-7BB2F9190DC0}" type="presParOf" srcId="{76215154-6208-4776-9C5F-838B134AC602}" destId="{5C4BA491-851B-4670-8C9D-D2F6D96796B8}" srcOrd="13" destOrd="0" presId="urn:microsoft.com/office/officeart/2008/layout/LinedList"/>
    <dgm:cxn modelId="{4FC418F7-6643-4DF0-9BC8-E9C691F470BC}" type="presParOf" srcId="{5C4BA491-851B-4670-8C9D-D2F6D96796B8}" destId="{F3CCCC27-C53F-495B-8707-B7533A271385}" srcOrd="0" destOrd="0" presId="urn:microsoft.com/office/officeart/2008/layout/LinedList"/>
    <dgm:cxn modelId="{32DEC3E0-7402-4CE9-A829-02EF3D0243CA}" type="presParOf" srcId="{5C4BA491-851B-4670-8C9D-D2F6D96796B8}" destId="{B15CAF9A-5291-43CD-9938-D5D725AC7F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F9C81-7938-4C42-86E7-0D5FE9069142}">
      <dsp:nvSpPr>
        <dsp:cNvPr id="0" name=""/>
        <dsp:cNvSpPr/>
      </dsp:nvSpPr>
      <dsp:spPr>
        <a:xfrm>
          <a:off x="0" y="551"/>
          <a:ext cx="4805589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0A082-C883-4EDD-95D8-BE410CFD01F0}">
      <dsp:nvSpPr>
        <dsp:cNvPr id="0" name=""/>
        <dsp:cNvSpPr/>
      </dsp:nvSpPr>
      <dsp:spPr>
        <a:xfrm>
          <a:off x="0" y="551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cs typeface="Arial" panose="020B0604020202020204" pitchFamily="34" charset="0"/>
            </a:rPr>
            <a:t>NTU testbed for digital construction – from lab to field applications </a:t>
          </a:r>
        </a:p>
      </dsp:txBody>
      <dsp:txXfrm>
        <a:off x="0" y="551"/>
        <a:ext cx="4805589" cy="645731"/>
      </dsp:txXfrm>
    </dsp:sp>
    <dsp:sp modelId="{86320BE2-DBAA-4851-9E86-EB520495833B}">
      <dsp:nvSpPr>
        <dsp:cNvPr id="0" name=""/>
        <dsp:cNvSpPr/>
      </dsp:nvSpPr>
      <dsp:spPr>
        <a:xfrm>
          <a:off x="0" y="646283"/>
          <a:ext cx="4805589" cy="0"/>
        </a:xfrm>
        <a:prstGeom prst="line">
          <a:avLst/>
        </a:prstGeom>
        <a:solidFill>
          <a:schemeClr val="accent1">
            <a:shade val="80000"/>
            <a:hueOff val="51041"/>
            <a:satOff val="-732"/>
            <a:lumOff val="4269"/>
            <a:alphaOff val="0"/>
          </a:schemeClr>
        </a:solidFill>
        <a:ln w="25400" cap="flat" cmpd="sng" algn="ctr">
          <a:solidFill>
            <a:schemeClr val="accent1">
              <a:shade val="80000"/>
              <a:hueOff val="51041"/>
              <a:satOff val="-732"/>
              <a:lumOff val="4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EE7E3-E28B-4747-B527-7DBC4A5B0E7B}">
      <dsp:nvSpPr>
        <dsp:cNvPr id="0" name=""/>
        <dsp:cNvSpPr/>
      </dsp:nvSpPr>
      <dsp:spPr>
        <a:xfrm>
          <a:off x="0" y="646283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Integrated 3D urban digital system and intelligent construction materials</a:t>
          </a:r>
          <a:endParaRPr lang="en-SG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46283"/>
        <a:ext cx="4805589" cy="645731"/>
      </dsp:txXfrm>
    </dsp:sp>
    <dsp:sp modelId="{1C5FB965-8C9D-4FA0-9398-56FF4BB2ECC1}">
      <dsp:nvSpPr>
        <dsp:cNvPr id="0" name=""/>
        <dsp:cNvSpPr/>
      </dsp:nvSpPr>
      <dsp:spPr>
        <a:xfrm>
          <a:off x="0" y="1292015"/>
          <a:ext cx="4805589" cy="0"/>
        </a:xfrm>
        <a:prstGeom prst="line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0B496-FB5B-4FEA-8BAE-FD8219C49E7E}">
      <dsp:nvSpPr>
        <dsp:cNvPr id="0" name=""/>
        <dsp:cNvSpPr/>
      </dsp:nvSpPr>
      <dsp:spPr>
        <a:xfrm>
          <a:off x="0" y="1292015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0" kern="1200" dirty="0">
              <a:latin typeface="Arial" panose="020B0604020202020204" pitchFamily="34" charset="0"/>
              <a:cs typeface="Arial" panose="020B0604020202020204" pitchFamily="34" charset="0"/>
            </a:rPr>
            <a:t>From construction to life cycle facility management - IoT and AI based solution</a:t>
          </a:r>
        </a:p>
      </dsp:txBody>
      <dsp:txXfrm>
        <a:off x="0" y="1292015"/>
        <a:ext cx="4805589" cy="645731"/>
      </dsp:txXfrm>
    </dsp:sp>
    <dsp:sp modelId="{A900EAB5-A772-43FA-87F0-D790F87F7ABF}">
      <dsp:nvSpPr>
        <dsp:cNvPr id="0" name=""/>
        <dsp:cNvSpPr/>
      </dsp:nvSpPr>
      <dsp:spPr>
        <a:xfrm>
          <a:off x="0" y="1937747"/>
          <a:ext cx="4805589" cy="0"/>
        </a:xfrm>
        <a:prstGeom prst="line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accent1">
              <a:shade val="80000"/>
              <a:hueOff val="153123"/>
              <a:satOff val="-2196"/>
              <a:lumOff val="128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63A4-CB73-4561-8836-76BDD0FD473F}">
      <dsp:nvSpPr>
        <dsp:cNvPr id="0" name=""/>
        <dsp:cNvSpPr/>
      </dsp:nvSpPr>
      <dsp:spPr>
        <a:xfrm>
          <a:off x="0" y="1937747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SG" sz="16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Construction digitalization platform for collaboration</a:t>
          </a:r>
        </a:p>
      </dsp:txBody>
      <dsp:txXfrm>
        <a:off x="0" y="1937747"/>
        <a:ext cx="4805589" cy="645731"/>
      </dsp:txXfrm>
    </dsp:sp>
    <dsp:sp modelId="{6D1DE570-5FC4-4723-88DC-1568E692569F}">
      <dsp:nvSpPr>
        <dsp:cNvPr id="0" name=""/>
        <dsp:cNvSpPr/>
      </dsp:nvSpPr>
      <dsp:spPr>
        <a:xfrm>
          <a:off x="0" y="2583478"/>
          <a:ext cx="4805589" cy="0"/>
        </a:xfrm>
        <a:prstGeom prst="line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6DD12-0F29-46EF-9AC2-D7494CDDC97E}">
      <dsp:nvSpPr>
        <dsp:cNvPr id="0" name=""/>
        <dsp:cNvSpPr/>
      </dsp:nvSpPr>
      <dsp:spPr>
        <a:xfrm>
          <a:off x="0" y="2583478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SG" sz="1600" b="0" kern="1200" dirty="0">
              <a:latin typeface="Arial" panose="020B0604020202020204" pitchFamily="34" charset="0"/>
              <a:cs typeface="Arial" panose="020B0604020202020204" pitchFamily="34" charset="0"/>
            </a:rPr>
            <a:t>Smart materials for automated construction </a:t>
          </a:r>
        </a:p>
      </dsp:txBody>
      <dsp:txXfrm>
        <a:off x="0" y="2583478"/>
        <a:ext cx="4805589" cy="645731"/>
      </dsp:txXfrm>
    </dsp:sp>
    <dsp:sp modelId="{6335A727-F866-4B88-B922-3457445426FC}">
      <dsp:nvSpPr>
        <dsp:cNvPr id="0" name=""/>
        <dsp:cNvSpPr/>
      </dsp:nvSpPr>
      <dsp:spPr>
        <a:xfrm>
          <a:off x="0" y="3229210"/>
          <a:ext cx="4805589" cy="0"/>
        </a:xfrm>
        <a:prstGeom prst="line">
          <a:avLst/>
        </a:prstGeom>
        <a:solidFill>
          <a:schemeClr val="accent1">
            <a:shade val="80000"/>
            <a:hueOff val="255205"/>
            <a:satOff val="-3660"/>
            <a:lumOff val="21346"/>
            <a:alphaOff val="0"/>
          </a:schemeClr>
        </a:solidFill>
        <a:ln w="25400" cap="flat" cmpd="sng" algn="ctr">
          <a:solidFill>
            <a:schemeClr val="accent1">
              <a:shade val="80000"/>
              <a:hueOff val="255205"/>
              <a:satOff val="-3660"/>
              <a:lumOff val="213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DBA7-9D87-415A-96A6-2AC97207C198}">
      <dsp:nvSpPr>
        <dsp:cNvPr id="0" name=""/>
        <dsp:cNvSpPr/>
      </dsp:nvSpPr>
      <dsp:spPr>
        <a:xfrm>
          <a:off x="0" y="3229210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Mixed reality enabling super workers for construction	</a:t>
          </a:r>
        </a:p>
      </dsp:txBody>
      <dsp:txXfrm>
        <a:off x="0" y="3229210"/>
        <a:ext cx="4805589" cy="645731"/>
      </dsp:txXfrm>
    </dsp:sp>
    <dsp:sp modelId="{B308746B-DF34-42CD-9687-F048F498DCA0}">
      <dsp:nvSpPr>
        <dsp:cNvPr id="0" name=""/>
        <dsp:cNvSpPr/>
      </dsp:nvSpPr>
      <dsp:spPr>
        <a:xfrm>
          <a:off x="0" y="3874942"/>
          <a:ext cx="4805589" cy="0"/>
        </a:xfrm>
        <a:prstGeom prst="line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CCC27-C53F-495B-8707-B7533A271385}">
      <dsp:nvSpPr>
        <dsp:cNvPr id="0" name=""/>
        <dsp:cNvSpPr/>
      </dsp:nvSpPr>
      <dsp:spPr>
        <a:xfrm>
          <a:off x="0" y="3874942"/>
          <a:ext cx="4805589" cy="6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Human psychophysiological responses and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behaviours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in digital and co-robotic construction</a:t>
          </a:r>
        </a:p>
      </dsp:txBody>
      <dsp:txXfrm>
        <a:off x="0" y="3874942"/>
        <a:ext cx="4805589" cy="64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582" latinLnBrk="0">
      <a:defRPr sz="1200">
        <a:latin typeface="+mn-lt"/>
        <a:ea typeface="+mn-ea"/>
        <a:cs typeface="+mn-cs"/>
        <a:sym typeface="Calibri" panose="020F0502020204030204"/>
      </a:defRPr>
    </a:lvl2pPr>
    <a:lvl3pPr indent="457163" latinLnBrk="0">
      <a:defRPr sz="1200">
        <a:latin typeface="+mn-lt"/>
        <a:ea typeface="+mn-ea"/>
        <a:cs typeface="+mn-cs"/>
        <a:sym typeface="Calibri" panose="020F0502020204030204"/>
      </a:defRPr>
    </a:lvl3pPr>
    <a:lvl4pPr indent="685746" latinLnBrk="0">
      <a:defRPr sz="1200">
        <a:latin typeface="+mn-lt"/>
        <a:ea typeface="+mn-ea"/>
        <a:cs typeface="+mn-cs"/>
        <a:sym typeface="Calibri" panose="020F0502020204030204"/>
      </a:defRPr>
    </a:lvl4pPr>
    <a:lvl5pPr indent="914327" latinLnBrk="0">
      <a:defRPr sz="1200">
        <a:latin typeface="+mn-lt"/>
        <a:ea typeface="+mn-ea"/>
        <a:cs typeface="+mn-cs"/>
        <a:sym typeface="Calibri" panose="020F0502020204030204"/>
      </a:defRPr>
    </a:lvl5pPr>
    <a:lvl6pPr indent="1142908" latinLnBrk="0">
      <a:defRPr sz="1200">
        <a:latin typeface="+mn-lt"/>
        <a:ea typeface="+mn-ea"/>
        <a:cs typeface="+mn-cs"/>
        <a:sym typeface="Calibri" panose="020F0502020204030204"/>
      </a:defRPr>
    </a:lvl6pPr>
    <a:lvl7pPr indent="1371490" latinLnBrk="0">
      <a:defRPr sz="1200">
        <a:latin typeface="+mn-lt"/>
        <a:ea typeface="+mn-ea"/>
        <a:cs typeface="+mn-cs"/>
        <a:sym typeface="Calibri" panose="020F0502020204030204"/>
      </a:defRPr>
    </a:lvl7pPr>
    <a:lvl8pPr indent="1600072" latinLnBrk="0">
      <a:defRPr sz="1200">
        <a:latin typeface="+mn-lt"/>
        <a:ea typeface="+mn-ea"/>
        <a:cs typeface="+mn-cs"/>
        <a:sym typeface="Calibri" panose="020F0502020204030204"/>
      </a:defRPr>
    </a:lvl8pPr>
    <a:lvl9pPr indent="1828654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SG" sz="1200" b="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00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712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3910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9365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9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Motivation: “human-friendly” construction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Objective: understand how human feel, respond to, and behave in new digital and co-robotic construction as well as conventional working environments.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Method: </a:t>
            </a:r>
          </a:p>
          <a:p>
            <a:pPr marL="285750" indent="-285750">
              <a:buFontTx/>
              <a:buAutoNum type="romanLcParenBoth"/>
            </a:pPr>
            <a:r>
              <a:rPr lang="en-US" dirty="0"/>
              <a:t>Digital monitoring of human bio-signals and </a:t>
            </a:r>
            <a:r>
              <a:rPr lang="en-US" dirty="0" err="1"/>
              <a:t>behaviours</a:t>
            </a:r>
            <a:r>
              <a:rPr lang="en-US" dirty="0"/>
              <a:t> using AI-assisted wearables and intelligent camera systems. </a:t>
            </a:r>
          </a:p>
          <a:p>
            <a:pPr marL="285750" indent="-285750">
              <a:buFontTx/>
              <a:buAutoNum type="romanLcParenBoth"/>
            </a:pPr>
            <a:r>
              <a:rPr lang="en-US" dirty="0"/>
              <a:t>Capturing human psychophysiological responses like physical, mental, and emotional; and working </a:t>
            </a:r>
            <a:r>
              <a:rPr lang="en-US" dirty="0" err="1"/>
              <a:t>behaviours</a:t>
            </a:r>
            <a:r>
              <a:rPr lang="en-US" dirty="0"/>
              <a:t> like whether they are working or not, or they are taking risky </a:t>
            </a:r>
            <a:r>
              <a:rPr lang="en-US" dirty="0" err="1"/>
              <a:t>behaviours</a:t>
            </a:r>
            <a:r>
              <a:rPr lang="en-US" dirty="0"/>
              <a:t>.</a:t>
            </a:r>
          </a:p>
          <a:p>
            <a:pPr marL="285750" indent="-285750">
              <a:buFontTx/>
              <a:buAutoNum type="romanLcParenBoth"/>
            </a:pPr>
            <a:r>
              <a:rPr lang="en-US" dirty="0"/>
              <a:t>Performance tracking in terms of productivity, safety, and quality; and understanding why the performance is low using existing construction theories and statistical learning and analyses.</a:t>
            </a:r>
          </a:p>
        </p:txBody>
      </p:sp>
    </p:spTree>
    <p:extLst>
      <p:ext uri="{BB962C8B-B14F-4D97-AF65-F5344CB8AC3E}">
        <p14:creationId xmlns:p14="http://schemas.microsoft.com/office/powerpoint/2010/main" val="220311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Bio-signals: temperature, </a:t>
            </a:r>
            <a:r>
              <a:rPr lang="en-US" dirty="0" err="1"/>
              <a:t>sweatness</a:t>
            </a:r>
            <a:r>
              <a:rPr lang="en-US" dirty="0"/>
              <a:t>, heart rate </a:t>
            </a:r>
            <a:r>
              <a:rPr lang="en-US" dirty="0">
                <a:sym typeface="Wingdings" panose="05000000000000000000" pitchFamily="2" charset="2"/>
              </a:rPr>
              <a:t> heat strain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Video: behaviors (activity types and poses)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Findings: the relationships between human factors and project factors (e.g., work performance/schedule/site-layout); e.g., why the productivity is low?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Suggestions: cooling equipment, work pace/re-scheduling, worker training, site-layout adjustment, etc.</a:t>
            </a:r>
          </a:p>
        </p:txBody>
      </p:sp>
    </p:spTree>
    <p:extLst>
      <p:ext uri="{BB962C8B-B14F-4D97-AF65-F5344CB8AC3E}">
        <p14:creationId xmlns:p14="http://schemas.microsoft.com/office/powerpoint/2010/main" val="2827769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738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None/>
            </a:pPr>
            <a:endParaRPr lang="en-SG" sz="2000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276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2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335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092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6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9816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364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8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1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9049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1CB62D-EFD4-49A9-AE40-5E1D431B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2231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52154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416895"/>
            <a:ext cx="8229600" cy="29070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8445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0365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1245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391245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94964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3321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8471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1" y="591462"/>
            <a:ext cx="3008314" cy="871539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575050" y="591463"/>
            <a:ext cx="5111750" cy="404865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93859"/>
            <a:ext cx="3008315" cy="3046255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1190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/>
        </p:nvSpPr>
        <p:spPr bwMode="gray">
          <a:xfrm>
            <a:off x="0" y="4895472"/>
            <a:ext cx="9144000" cy="2430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 dirty="0">
              <a:latin typeface="Traditional Arabic" panose="02020603050405020304" pitchFamily="18" charset="-78"/>
              <a:ea typeface="隶书" panose="02010509060101010101" pitchFamily="49" charset="-122"/>
              <a:cs typeface="Traditional Arabic" panose="02020603050405020304" pitchFamily="18" charset="-78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gray">
          <a:xfrm>
            <a:off x="0" y="515687"/>
            <a:ext cx="9144000" cy="27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6555"/>
            <a:ext cx="8229600" cy="42267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7534"/>
            <a:ext cx="8229600" cy="4104456"/>
          </a:xfr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defRPr>
            </a:lvl1pPr>
            <a:lvl2pPr>
              <a:buFont typeface="Wingdings" panose="05000000000000000000" pitchFamily="2" charset="2"/>
              <a:buChar char="Ø"/>
              <a:defRPr sz="1500" b="1">
                <a:solidFill>
                  <a:srgbClr val="000000"/>
                </a:solidFill>
              </a:defRPr>
            </a:lvl2pPr>
            <a:lvl3pPr>
              <a:defRPr sz="135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7010400" y="4910084"/>
            <a:ext cx="2133600" cy="240506"/>
          </a:xfrm>
        </p:spPr>
        <p:txBody>
          <a:bodyPr/>
          <a:lstStyle>
            <a:lvl1pPr algn="r"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78E73B-BBEC-45F3-8FD0-7A08EAC30F87}" type="datetime4">
              <a:rPr lang="en-US" altLang="zh-CN" smtClean="0"/>
              <a:t>December 1, 2022</a:t>
            </a:fld>
            <a:endParaRPr lang="en-US" altLang="zh-CN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2" y="1"/>
            <a:ext cx="9162288" cy="517669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505200" y="4904763"/>
            <a:ext cx="2133600" cy="240506"/>
          </a:xfrm>
        </p:spPr>
        <p:txBody>
          <a:bodyPr/>
          <a:lstStyle>
            <a:lvl1pPr algn="ctr">
              <a:defRPr/>
            </a:lvl1pPr>
          </a:lstStyle>
          <a:p>
            <a:fld id="{7C8FA299-E43F-42E3-92C5-265A5FC4EC6B}" type="slidenum">
              <a:rPr lang="zh-CN" altLang="en-US" smtClean="0"/>
              <a:t>‹#›</a:t>
            </a:fld>
            <a:endParaRPr lang="en-US" altLang="zh-CN" dirty="0"/>
          </a:p>
        </p:txBody>
      </p:sp>
      <p:pic>
        <p:nvPicPr>
          <p:cNvPr id="1026" name="Picture 2" descr="Nanyang Technological University - Coat of arms (crest) of Nanyang  Technological University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1" b="99194" l="3000" r="97667">
                        <a14:foregroundMark x1="7667" y1="5645" x2="43000" y2="14516"/>
                        <a14:foregroundMark x1="43000" y1="14516" x2="89667" y2="51075"/>
                        <a14:foregroundMark x1="89667" y1="51075" x2="60000" y2="85484"/>
                        <a14:foregroundMark x1="60000" y1="85484" x2="41333" y2="61828"/>
                        <a14:foregroundMark x1="41333" y1="61828" x2="61000" y2="19892"/>
                        <a14:foregroundMark x1="61000" y1="19892" x2="68000" y2="14516"/>
                        <a14:foregroundMark x1="29667" y1="17204" x2="29000" y2="46237"/>
                        <a14:foregroundMark x1="29000" y1="46237" x2="22667" y2="37634"/>
                        <a14:foregroundMark x1="12000" y1="34677" x2="23000" y2="48387"/>
                        <a14:foregroundMark x1="23000" y1="48387" x2="41000" y2="48118"/>
                        <a14:foregroundMark x1="41000" y1="48118" x2="23667" y2="60484"/>
                        <a14:foregroundMark x1="23667" y1="60484" x2="32333" y2="81452"/>
                        <a14:foregroundMark x1="32333" y1="81452" x2="53667" y2="85215"/>
                        <a14:foregroundMark x1="53667" y1="85215" x2="74667" y2="57796"/>
                        <a14:foregroundMark x1="74667" y1="57796" x2="81667" y2="9677"/>
                        <a14:foregroundMark x1="81667" y1="9677" x2="52667" y2="13710"/>
                        <a14:foregroundMark x1="52667" y1="13710" x2="35333" y2="7258"/>
                        <a14:foregroundMark x1="35333" y1="7258" x2="71000" y2="5914"/>
                        <a14:foregroundMark x1="71000" y1="5914" x2="90333" y2="32796"/>
                        <a14:foregroundMark x1="90333" y1="32796" x2="50333" y2="51075"/>
                        <a14:foregroundMark x1="50333" y1="51075" x2="9333" y2="47312"/>
                        <a14:foregroundMark x1="9333" y1="47312" x2="13333" y2="65591"/>
                        <a14:foregroundMark x1="13333" y1="65591" x2="33000" y2="87634"/>
                        <a14:foregroundMark x1="14667" y1="7796" x2="36667" y2="4570"/>
                        <a14:foregroundMark x1="36667" y1="4570" x2="77333" y2="7796"/>
                        <a14:foregroundMark x1="77333" y1="7796" x2="84333" y2="4301"/>
                        <a14:foregroundMark x1="91386" y1="25608" x2="88000" y2="58602"/>
                        <a14:foregroundMark x1="92000" y1="19624" x2="91581" y2="23705"/>
                        <a14:foregroundMark x1="88000" y1="58602" x2="65000" y2="86828"/>
                        <a14:foregroundMark x1="65000" y1="86828" x2="51667" y2="95161"/>
                        <a14:foregroundMark x1="51667" y1="95161" x2="51000" y2="95430"/>
                        <a14:foregroundMark x1="92333" y1="56720" x2="97206" y2="26270"/>
                        <a14:foregroundMark x1="97451" y1="22923" x2="96667" y2="21237"/>
                        <a14:foregroundMark x1="4333" y1="4839" x2="59667" y2="4032"/>
                        <a14:foregroundMark x1="59667" y1="4032" x2="64000" y2="2688"/>
                        <a14:foregroundMark x1="48667" y1="98656" x2="51667" y2="98118"/>
                        <a14:foregroundMark x1="4000" y1="30376" x2="4000" y2="43280"/>
                        <a14:foregroundMark x1="3667" y1="44892" x2="3667" y2="57796"/>
                        <a14:foregroundMark x1="5408" y1="64101" x2="6000" y2="65591"/>
                        <a14:foregroundMark x1="4333" y1="59140" x2="5667" y2="60215"/>
                        <a14:foregroundMark x1="6667" y1="65323" x2="20000" y2="83065"/>
                        <a14:foregroundMark x1="20000" y1="83065" x2="24667" y2="85753"/>
                        <a14:foregroundMark x1="24000" y1="86022" x2="46517" y2="98654"/>
                        <a14:foregroundMark x1="47000" y1="98925" x2="49000" y2="99194"/>
                        <a14:backgroundMark x1="98000" y1="22849" x2="98667" y2="26075"/>
                        <a14:backgroundMark x1="3449" y1="61620" x2="5000" y2="64247"/>
                        <a14:backgroundMark x1="1667" y1="58602" x2="2624" y2="60223"/>
                        <a14:backgroundMark x1="45667" y1="99731" x2="46333" y2="99731"/>
                        <a14:backgroundMark x1="47333" y1="99731" x2="47333" y2="99731"/>
                        <a14:backgroundMark x1="48667" y1="99731" x2="48667" y2="99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91" y="8303"/>
            <a:ext cx="821422" cy="7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1CB62D-EFD4-49A9-AE40-5E1D431BD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72404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4916818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427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64117" y="487287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8682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391245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391245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64117" y="4877138"/>
            <a:ext cx="27988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39431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2040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6270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1" y="591462"/>
            <a:ext cx="3008314" cy="871539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575050" y="591463"/>
            <a:ext cx="5111750" cy="404865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93859"/>
            <a:ext cx="3008315" cy="3046255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21989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87808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/>
        </p:nvSpPr>
        <p:spPr bwMode="gray">
          <a:xfrm>
            <a:off x="0" y="4895472"/>
            <a:ext cx="9144000" cy="2430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 dirty="0">
              <a:latin typeface="Traditional Arabic" panose="02020603050405020304" pitchFamily="18" charset="-78"/>
              <a:ea typeface="隶书" panose="02010509060101010101" pitchFamily="49" charset="-122"/>
              <a:cs typeface="Traditional Arabic" panose="02020603050405020304" pitchFamily="18" charset="-78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gray">
          <a:xfrm>
            <a:off x="0" y="515687"/>
            <a:ext cx="9144000" cy="27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6555"/>
            <a:ext cx="8229600" cy="42267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7534"/>
            <a:ext cx="8229600" cy="4104456"/>
          </a:xfrm>
        </p:spPr>
        <p:txBody>
          <a:bodyPr/>
          <a:lstStyle>
            <a:lvl1pPr>
              <a:defRPr sz="180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defRPr>
            </a:lvl1pPr>
            <a:lvl2pPr>
              <a:buFont typeface="Wingdings" panose="05000000000000000000" pitchFamily="2" charset="2"/>
              <a:buChar char="Ø"/>
              <a:defRPr sz="1500" b="1">
                <a:solidFill>
                  <a:srgbClr val="000000"/>
                </a:solidFill>
              </a:defRPr>
            </a:lvl2pPr>
            <a:lvl3pPr>
              <a:defRPr sz="135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7010400" y="4910084"/>
            <a:ext cx="2133600" cy="240506"/>
          </a:xfrm>
        </p:spPr>
        <p:txBody>
          <a:bodyPr/>
          <a:lstStyle>
            <a:lvl1pPr algn="r"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78E73B-BBEC-45F3-8FD0-7A08EAC30F87}" type="datetime4">
              <a:rPr lang="en-US" altLang="zh-CN" smtClean="0"/>
              <a:t>December 1, 2022</a:t>
            </a:fld>
            <a:endParaRPr lang="en-US" altLang="zh-CN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2" y="1"/>
            <a:ext cx="9162288" cy="517669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505200" y="4904763"/>
            <a:ext cx="2133600" cy="240506"/>
          </a:xfrm>
        </p:spPr>
        <p:txBody>
          <a:bodyPr/>
          <a:lstStyle>
            <a:lvl1pPr algn="ctr">
              <a:defRPr/>
            </a:lvl1pPr>
          </a:lstStyle>
          <a:p>
            <a:fld id="{7C8FA299-E43F-42E3-92C5-265A5FC4EC6B}" type="slidenum">
              <a:rPr lang="zh-CN" altLang="en-US" smtClean="0"/>
              <a:t>‹#›</a:t>
            </a:fld>
            <a:endParaRPr lang="en-US" altLang="zh-CN" dirty="0"/>
          </a:p>
        </p:txBody>
      </p:sp>
      <p:pic>
        <p:nvPicPr>
          <p:cNvPr id="1026" name="Picture 2" descr="Nanyang Technological University - Coat of arms (crest) of Nanyang  Technological University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1" b="99194" l="3000" r="97667">
                        <a14:foregroundMark x1="7667" y1="5645" x2="43000" y2="14516"/>
                        <a14:foregroundMark x1="43000" y1="14516" x2="89667" y2="51075"/>
                        <a14:foregroundMark x1="89667" y1="51075" x2="60000" y2="85484"/>
                        <a14:foregroundMark x1="60000" y1="85484" x2="41333" y2="61828"/>
                        <a14:foregroundMark x1="41333" y1="61828" x2="61000" y2="19892"/>
                        <a14:foregroundMark x1="61000" y1="19892" x2="68000" y2="14516"/>
                        <a14:foregroundMark x1="29667" y1="17204" x2="29000" y2="46237"/>
                        <a14:foregroundMark x1="29000" y1="46237" x2="22667" y2="37634"/>
                        <a14:foregroundMark x1="12000" y1="34677" x2="23000" y2="48387"/>
                        <a14:foregroundMark x1="23000" y1="48387" x2="41000" y2="48118"/>
                        <a14:foregroundMark x1="41000" y1="48118" x2="23667" y2="60484"/>
                        <a14:foregroundMark x1="23667" y1="60484" x2="32333" y2="81452"/>
                        <a14:foregroundMark x1="32333" y1="81452" x2="53667" y2="85215"/>
                        <a14:foregroundMark x1="53667" y1="85215" x2="74667" y2="57796"/>
                        <a14:foregroundMark x1="74667" y1="57796" x2="81667" y2="9677"/>
                        <a14:foregroundMark x1="81667" y1="9677" x2="52667" y2="13710"/>
                        <a14:foregroundMark x1="52667" y1="13710" x2="35333" y2="7258"/>
                        <a14:foregroundMark x1="35333" y1="7258" x2="71000" y2="5914"/>
                        <a14:foregroundMark x1="71000" y1="5914" x2="90333" y2="32796"/>
                        <a14:foregroundMark x1="90333" y1="32796" x2="50333" y2="51075"/>
                        <a14:foregroundMark x1="50333" y1="51075" x2="9333" y2="47312"/>
                        <a14:foregroundMark x1="9333" y1="47312" x2="13333" y2="65591"/>
                        <a14:foregroundMark x1="13333" y1="65591" x2="33000" y2="87634"/>
                        <a14:foregroundMark x1="14667" y1="7796" x2="36667" y2="4570"/>
                        <a14:foregroundMark x1="36667" y1="4570" x2="77333" y2="7796"/>
                        <a14:foregroundMark x1="77333" y1="7796" x2="84333" y2="4301"/>
                        <a14:foregroundMark x1="91386" y1="25608" x2="88000" y2="58602"/>
                        <a14:foregroundMark x1="92000" y1="19624" x2="91581" y2="23705"/>
                        <a14:foregroundMark x1="88000" y1="58602" x2="65000" y2="86828"/>
                        <a14:foregroundMark x1="65000" y1="86828" x2="51667" y2="95161"/>
                        <a14:foregroundMark x1="51667" y1="95161" x2="51000" y2="95430"/>
                        <a14:foregroundMark x1="92333" y1="56720" x2="97206" y2="26270"/>
                        <a14:foregroundMark x1="97451" y1="22923" x2="96667" y2="21237"/>
                        <a14:foregroundMark x1="4333" y1="4839" x2="59667" y2="4032"/>
                        <a14:foregroundMark x1="59667" y1="4032" x2="64000" y2="2688"/>
                        <a14:foregroundMark x1="48667" y1="98656" x2="51667" y2="98118"/>
                        <a14:foregroundMark x1="4000" y1="30376" x2="4000" y2="43280"/>
                        <a14:foregroundMark x1="3667" y1="44892" x2="3667" y2="57796"/>
                        <a14:foregroundMark x1="5408" y1="64101" x2="6000" y2="65591"/>
                        <a14:foregroundMark x1="4333" y1="59140" x2="5667" y2="60215"/>
                        <a14:foregroundMark x1="6667" y1="65323" x2="20000" y2="83065"/>
                        <a14:foregroundMark x1="20000" y1="83065" x2="24667" y2="85753"/>
                        <a14:foregroundMark x1="24000" y1="86022" x2="46517" y2="98654"/>
                        <a14:foregroundMark x1="47000" y1="98925" x2="49000" y2="99194"/>
                        <a14:backgroundMark x1="98000" y1="22849" x2="98667" y2="26075"/>
                        <a14:backgroundMark x1="3449" y1="61620" x2="5000" y2="64247"/>
                        <a14:backgroundMark x1="1667" y1="58602" x2="2624" y2="60223"/>
                        <a14:backgroundMark x1="45667" y1="99731" x2="46333" y2="99731"/>
                        <a14:backgroundMark x1="47333" y1="99731" x2="47333" y2="99731"/>
                        <a14:backgroundMark x1="48667" y1="99731" x2="48667" y2="99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91" y="8303"/>
            <a:ext cx="821422" cy="7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7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872190"/>
            <a:ext cx="9144000" cy="2868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422724"/>
            <a:ext cx="8229600" cy="8572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2517" y="4877138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3440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marR="0" indent="-32639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5661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23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872190"/>
            <a:ext cx="9144000" cy="2868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422724"/>
            <a:ext cx="8229600" cy="8572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366324"/>
            <a:ext cx="273657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993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83590" marR="0" indent="-32639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5661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023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image" Target="../media/image43.emf"/><Relationship Id="rId5" Type="http://schemas.openxmlformats.org/officeDocument/2006/relationships/tags" Target="../tags/tag5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slideLayout" Target="../slideLayouts/slideLayout1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image" Target="../media/image44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notesSlide" Target="../notesSlides/notesSlide9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jpeg"/><Relationship Id="rId11" Type="http://schemas.openxmlformats.org/officeDocument/2006/relationships/image" Target="../media/image58.png"/><Relationship Id="rId5" Type="http://schemas.openxmlformats.org/officeDocument/2006/relationships/image" Target="../media/image53.jpeg"/><Relationship Id="rId10" Type="http://schemas.openxmlformats.org/officeDocument/2006/relationships/image" Target="../media/image57.jpe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jpeg"/><Relationship Id="rId11" Type="http://schemas.openxmlformats.org/officeDocument/2006/relationships/image" Target="../media/image64.jpeg"/><Relationship Id="rId5" Type="http://schemas.openxmlformats.org/officeDocument/2006/relationships/image" Target="../media/image53.jpeg"/><Relationship Id="rId10" Type="http://schemas.openxmlformats.org/officeDocument/2006/relationships/image" Target="../media/image63.jpeg"/><Relationship Id="rId4" Type="http://schemas.openxmlformats.org/officeDocument/2006/relationships/image" Target="../media/image52.png"/><Relationship Id="rId9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18" Type="http://schemas.microsoft.com/office/2007/relationships/hdphoto" Target="../media/hdphoto11.wdp"/><Relationship Id="rId26" Type="http://schemas.openxmlformats.org/officeDocument/2006/relationships/image" Target="../media/image81.png"/><Relationship Id="rId3" Type="http://schemas.openxmlformats.org/officeDocument/2006/relationships/image" Target="../media/image65.png"/><Relationship Id="rId21" Type="http://schemas.microsoft.com/office/2007/relationships/hdphoto" Target="../media/hdphoto12.wdp"/><Relationship Id="rId7" Type="http://schemas.openxmlformats.org/officeDocument/2006/relationships/image" Target="../media/image68.jpeg"/><Relationship Id="rId12" Type="http://schemas.microsoft.com/office/2007/relationships/hdphoto" Target="../media/hdphoto9.wdp"/><Relationship Id="rId17" Type="http://schemas.openxmlformats.org/officeDocument/2006/relationships/image" Target="../media/image75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6" Type="http://schemas.microsoft.com/office/2007/relationships/hdphoto" Target="../media/hdphoto10.wdp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jpeg"/><Relationship Id="rId11" Type="http://schemas.openxmlformats.org/officeDocument/2006/relationships/image" Target="../media/image71.png"/><Relationship Id="rId24" Type="http://schemas.openxmlformats.org/officeDocument/2006/relationships/image" Target="../media/image79.png"/><Relationship Id="rId5" Type="http://schemas.openxmlformats.org/officeDocument/2006/relationships/image" Target="../media/image66.jpeg"/><Relationship Id="rId15" Type="http://schemas.openxmlformats.org/officeDocument/2006/relationships/image" Target="../media/image74.png"/><Relationship Id="rId23" Type="http://schemas.microsoft.com/office/2007/relationships/hdphoto" Target="../media/hdphoto13.wdp"/><Relationship Id="rId28" Type="http://schemas.openxmlformats.org/officeDocument/2006/relationships/image" Target="../media/image83.png"/><Relationship Id="rId10" Type="http://schemas.microsoft.com/office/2007/relationships/hdphoto" Target="../media/hdphoto8.wdp"/><Relationship Id="rId19" Type="http://schemas.openxmlformats.org/officeDocument/2006/relationships/image" Target="../media/image76.png"/><Relationship Id="rId4" Type="http://schemas.microsoft.com/office/2007/relationships/hdphoto" Target="../media/hdphoto7.wdp"/><Relationship Id="rId9" Type="http://schemas.openxmlformats.org/officeDocument/2006/relationships/image" Target="../media/image70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67.jpeg"/><Relationship Id="rId7" Type="http://schemas.openxmlformats.org/officeDocument/2006/relationships/image" Target="../media/image85.png"/><Relationship Id="rId12" Type="http://schemas.microsoft.com/office/2007/relationships/hdphoto" Target="../media/hdphoto15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4.wdp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68.jpe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7.jpg"/><Relationship Id="rId3" Type="http://schemas.openxmlformats.org/officeDocument/2006/relationships/image" Target="../media/image91.jp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openxmlformats.org/officeDocument/2006/relationships/image" Target="../media/image17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microsoft.com/office/2007/relationships/hdphoto" Target="../media/hdphoto4.wdp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259940" y="1221087"/>
            <a:ext cx="3366129" cy="180235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/>
          <a:p>
            <a:pPr defTabSz="429895">
              <a:defRPr sz="301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2400" dirty="0">
                <a:ln w="1270">
                  <a:solidFill>
                    <a:schemeClr val="bg1"/>
                  </a:solidFill>
                  <a:prstDash val="sysDot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NTU </a:t>
            </a:r>
            <a:r>
              <a:rPr lang="en-US" altLang="zh-CN" sz="2400" dirty="0">
                <a:ln w="1270">
                  <a:solidFill>
                    <a:schemeClr val="bg1"/>
                  </a:solidFill>
                  <a:prstDash val="sysDot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 for </a:t>
            </a:r>
            <a:r>
              <a:rPr lang="en-US" sz="2400" dirty="0">
                <a:ln w="1270">
                  <a:solidFill>
                    <a:schemeClr val="bg1"/>
                  </a:solidFill>
                  <a:prstDash val="sysDot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Construction</a:t>
            </a:r>
            <a:r>
              <a:rPr lang="en-US" altLang="zh-CN" sz="2400" dirty="0">
                <a:ln w="1270">
                  <a:solidFill>
                    <a:schemeClr val="bg1"/>
                  </a:solidFill>
                  <a:prstDash val="sysDot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2400" dirty="0">
              <a:ln w="1270">
                <a:solidFill>
                  <a:schemeClr val="bg1"/>
                </a:solidFill>
                <a:prstDash val="sysDot"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373480" y="2927421"/>
            <a:ext cx="5008722" cy="14756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endParaRPr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 Yuguang (Coordinator)</a:t>
            </a: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Jian; YANG Yaowen; </a:t>
            </a: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 TIONG Lee Kong; </a:t>
            </a: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QIAN Shunzhi; KIM Jinwoo;</a:t>
            </a: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Civil and Environmental Engineering</a:t>
            </a:r>
          </a:p>
          <a:p>
            <a:pPr algn="l">
              <a:spcBef>
                <a:spcPts val="0"/>
              </a:spcBef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Nanyang Technological University</a:t>
            </a:r>
          </a:p>
        </p:txBody>
      </p:sp>
    </p:spTree>
  </p:cSld>
  <p:clrMapOvr>
    <a:masterClrMapping/>
  </p:clrMapOvr>
  <p:transition spd="med" advTm="2350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45B3E98-8E2A-4A57-B824-7A87E39FEFDE}"/>
              </a:ext>
            </a:extLst>
          </p:cNvPr>
          <p:cNvSpPr txBox="1">
            <a:spLocks/>
          </p:cNvSpPr>
          <p:nvPr/>
        </p:nvSpPr>
        <p:spPr bwMode="auto">
          <a:xfrm>
            <a:off x="157093" y="916680"/>
            <a:ext cx="6036791" cy="36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PPVC Construction</a:t>
            </a:r>
          </a:p>
        </p:txBody>
      </p:sp>
      <p:sp>
        <p:nvSpPr>
          <p:cNvPr id="61" name="文本框 5138">
            <a:extLst>
              <a:ext uri="{FF2B5EF4-FFF2-40B4-BE49-F238E27FC236}">
                <a16:creationId xmlns:a16="http://schemas.microsoft.com/office/drawing/2014/main" id="{B4B28981-DE4D-4831-8904-96C61001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0" y="85683"/>
            <a:ext cx="84058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Construction to Life Cycle Facility Management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IoT and AI based Solution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54C975CF-7211-4023-92E0-29CF5E4F26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865110" y="4877138"/>
            <a:ext cx="177290" cy="276999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920FA517-E8B8-4F0C-8124-307D61D3D985}"/>
              </a:ext>
            </a:extLst>
          </p:cNvPr>
          <p:cNvGrpSpPr/>
          <p:nvPr/>
        </p:nvGrpSpPr>
        <p:grpSpPr>
          <a:xfrm>
            <a:off x="5991113" y="3212168"/>
            <a:ext cx="1969089" cy="1304390"/>
            <a:chOff x="6855849" y="795139"/>
            <a:chExt cx="3343835" cy="2523564"/>
          </a:xfrm>
        </p:grpSpPr>
        <p:pic>
          <p:nvPicPr>
            <p:cNvPr id="4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4AA9E7B-07B4-4BDE-B247-926DC46AE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5849" y="795139"/>
              <a:ext cx="3343835" cy="2523564"/>
            </a:xfrm>
            <a:prstGeom prst="rect">
              <a:avLst/>
            </a:prstGeom>
          </p:spPr>
        </p:pic>
        <p:cxnSp>
          <p:nvCxnSpPr>
            <p:cNvPr id="48" name="Straight Connector 11">
              <a:extLst>
                <a:ext uri="{FF2B5EF4-FFF2-40B4-BE49-F238E27FC236}">
                  <a16:creationId xmlns:a16="http://schemas.microsoft.com/office/drawing/2014/main" id="{4A69F939-AD83-49A2-99A1-E9044DAD07E4}"/>
                </a:ext>
              </a:extLst>
            </p:cNvPr>
            <p:cNvCxnSpPr/>
            <p:nvPr/>
          </p:nvCxnSpPr>
          <p:spPr>
            <a:xfrm>
              <a:off x="8878798" y="1024127"/>
              <a:ext cx="0" cy="19176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2">
              <a:extLst>
                <a:ext uri="{FF2B5EF4-FFF2-40B4-BE49-F238E27FC236}">
                  <a16:creationId xmlns:a16="http://schemas.microsoft.com/office/drawing/2014/main" id="{5255BD40-B191-4449-BA92-50981E2DB428}"/>
                </a:ext>
              </a:extLst>
            </p:cNvPr>
            <p:cNvCxnSpPr/>
            <p:nvPr/>
          </p:nvCxnSpPr>
          <p:spPr>
            <a:xfrm>
              <a:off x="9009529" y="1024127"/>
              <a:ext cx="0" cy="19176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ABA04284-87A4-4A2B-BC21-1A0344A90766}"/>
              </a:ext>
            </a:extLst>
          </p:cNvPr>
          <p:cNvSpPr txBox="1">
            <a:spLocks/>
          </p:cNvSpPr>
          <p:nvPr/>
        </p:nvSpPr>
        <p:spPr bwMode="auto">
          <a:xfrm>
            <a:off x="364841" y="1160384"/>
            <a:ext cx="9116143" cy="208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consider facility management at design stage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embedded/integrate 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 during construction, enabling whole life cycle performance monitoring </a:t>
            </a:r>
          </a:p>
          <a:p>
            <a:pPr marL="742950" lvl="5" indent="-285750" defTabSz="457200">
              <a:buFont typeface="Courier New" panose="02070309020205020404" pitchFamily="49" charset="0"/>
              <a:buChar char="o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Wireless IoT sensor network with edge intelligence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assess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PPVC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component and connection performance for design optimization</a:t>
            </a:r>
          </a:p>
          <a:p>
            <a:pPr marL="742950" lvl="5" indent="-285750" defTabSz="457200">
              <a:buFont typeface="Courier New" panose="02070309020205020404" pitchFamily="49" charset="0"/>
              <a:buChar char="o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Physics-informed machine learning for data interpretation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 current practice of periodic maintenance to need-based maintenance 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E6D25B9-F9B8-4158-A8DE-3AA673835D7B}"/>
              </a:ext>
            </a:extLst>
          </p:cNvPr>
          <p:cNvGrpSpPr/>
          <p:nvPr/>
        </p:nvGrpSpPr>
        <p:grpSpPr>
          <a:xfrm>
            <a:off x="3278491" y="3080841"/>
            <a:ext cx="2276547" cy="1467021"/>
            <a:chOff x="125008" y="2672894"/>
            <a:chExt cx="2363956" cy="1778843"/>
          </a:xfrm>
        </p:grpSpPr>
        <p:pic>
          <p:nvPicPr>
            <p:cNvPr id="65" name="Picture 49">
              <a:extLst>
                <a:ext uri="{FF2B5EF4-FFF2-40B4-BE49-F238E27FC236}">
                  <a16:creationId xmlns:a16="http://schemas.microsoft.com/office/drawing/2014/main" id="{A85D5838-CF2D-4276-A7BD-830A538D4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188" y="2672894"/>
              <a:ext cx="772776" cy="1778843"/>
            </a:xfrm>
            <a:prstGeom prst="rect">
              <a:avLst/>
            </a:prstGeom>
          </p:spPr>
        </p:pic>
        <p:pic>
          <p:nvPicPr>
            <p:cNvPr id="66" name="Picture 34">
              <a:extLst>
                <a:ext uri="{FF2B5EF4-FFF2-40B4-BE49-F238E27FC236}">
                  <a16:creationId xmlns:a16="http://schemas.microsoft.com/office/drawing/2014/main" id="{EE9C151F-AD76-41D3-98BF-9E098697B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4" r="15209" b="12831"/>
            <a:stretch/>
          </p:blipFill>
          <p:spPr>
            <a:xfrm>
              <a:off x="125008" y="3022529"/>
              <a:ext cx="851726" cy="1314338"/>
            </a:xfrm>
            <a:prstGeom prst="rect">
              <a:avLst/>
            </a:prstGeom>
          </p:spPr>
        </p:pic>
        <p:pic>
          <p:nvPicPr>
            <p:cNvPr id="67" name="Picture 40">
              <a:extLst>
                <a:ext uri="{FF2B5EF4-FFF2-40B4-BE49-F238E27FC236}">
                  <a16:creationId xmlns:a16="http://schemas.microsoft.com/office/drawing/2014/main" id="{EE7BE743-FF34-4E10-8A5D-35E3BA7C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946" y="3260868"/>
              <a:ext cx="692837" cy="632298"/>
            </a:xfrm>
            <a:prstGeom prst="rect">
              <a:avLst/>
            </a:prstGeom>
          </p:spPr>
        </p:pic>
        <p:cxnSp>
          <p:nvCxnSpPr>
            <p:cNvPr id="68" name="Straight Arrow Connector 41">
              <a:extLst>
                <a:ext uri="{FF2B5EF4-FFF2-40B4-BE49-F238E27FC236}">
                  <a16:creationId xmlns:a16="http://schemas.microsoft.com/office/drawing/2014/main" id="{515C0DD7-7F88-45AF-9E76-7B59BD16E108}"/>
                </a:ext>
              </a:extLst>
            </p:cNvPr>
            <p:cNvCxnSpPr>
              <a:cxnSpLocks/>
            </p:cNvCxnSpPr>
            <p:nvPr/>
          </p:nvCxnSpPr>
          <p:spPr>
            <a:xfrm>
              <a:off x="694653" y="3444935"/>
              <a:ext cx="514346" cy="234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43">
              <a:extLst>
                <a:ext uri="{FF2B5EF4-FFF2-40B4-BE49-F238E27FC236}">
                  <a16:creationId xmlns:a16="http://schemas.microsoft.com/office/drawing/2014/main" id="{A730CC20-F2BD-49AC-B1C9-0ABAE19E6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825" y="3624814"/>
              <a:ext cx="361279" cy="1140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55">
              <a:extLst>
                <a:ext uri="{FF2B5EF4-FFF2-40B4-BE49-F238E27FC236}">
                  <a16:creationId xmlns:a16="http://schemas.microsoft.com/office/drawing/2014/main" id="{258019EB-5760-47E1-A2B4-72C61CD33086}"/>
                </a:ext>
              </a:extLst>
            </p:cNvPr>
            <p:cNvSpPr txBox="1"/>
            <p:nvPr/>
          </p:nvSpPr>
          <p:spPr>
            <a:xfrm>
              <a:off x="944082" y="3967859"/>
              <a:ext cx="89911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cs typeface="Calibri"/>
                  <a:sym typeface="Calibri" panose="020F0502020204030204"/>
                </a:rPr>
                <a:t>PPVC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cs typeface="Calibri"/>
                  <a:sym typeface="Calibri" panose="020F0502020204030204"/>
                </a:rPr>
                <a:t> connection</a:t>
              </a:r>
              <a:endParaRPr kumimoji="0" lang="en-SG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endParaRPr>
            </a:p>
          </p:txBody>
        </p: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914706A3-5C20-4E33-B0AD-BED6B78B0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339" y="3286254"/>
            <a:ext cx="1716717" cy="11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14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TLSHAPE_SL2A_9f777353385046d88ae1210ca88c8339_BackgroundRectangle" hidden="1">
            <a:extLst>
              <a:ext uri="{FF2B5EF4-FFF2-40B4-BE49-F238E27FC236}">
                <a16:creationId xmlns:a16="http://schemas.microsoft.com/office/drawing/2014/main" id="{37CA8C00-F491-43C8-A8E6-612DEED3A7D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30300" y="1347563"/>
            <a:ext cx="7010400" cy="1253692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75" name="OTLSHAPE_SL2A_9f777353385046d88ae1210ca88c8339_HeaderRectangle" hidden="1">
            <a:extLst>
              <a:ext uri="{FF2B5EF4-FFF2-40B4-BE49-F238E27FC236}">
                <a16:creationId xmlns:a16="http://schemas.microsoft.com/office/drawing/2014/main" id="{7A231BA9-73B0-46AE-A9F7-6FC7CE5E5A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0300" y="1347563"/>
            <a:ext cx="0" cy="0"/>
          </a:xfrm>
          <a:prstGeom prst="rect">
            <a:avLst/>
          </a:prstGeom>
          <a:solidFill>
            <a:srgbClr val="4472C4">
              <a:alpha val="24706"/>
            </a:srgb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6" name="OTLSHAPE_TB_00000000000000000000000000000000_ElapsedTime" hidden="1">
            <a:extLst>
              <a:ext uri="{FF2B5EF4-FFF2-40B4-BE49-F238E27FC236}">
                <a16:creationId xmlns:a16="http://schemas.microsoft.com/office/drawing/2014/main" id="{0703E222-1D2C-4E3F-89CB-EAA1176164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92200" y="763363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F0000">
              <a:alpha val="30196"/>
            </a:srgbClr>
          </a:solidFill>
          <a:ln w="25400" cap="flat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77" name="OTLSHAPE_SLT_72882d0955fb4a27acc04b3f48ea8ab9_ShapePercentage" hidden="1">
            <a:extLst>
              <a:ext uri="{FF2B5EF4-FFF2-40B4-BE49-F238E27FC236}">
                <a16:creationId xmlns:a16="http://schemas.microsoft.com/office/drawing/2014/main" id="{6723C743-5D1A-4741-A29F-06149500F76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79680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7" name="OTLSHAPE_SLT_7bb74aee5d6a4477ab1887bd0eec3114_ShapePercentage" hidden="1">
            <a:extLst>
              <a:ext uri="{FF2B5EF4-FFF2-40B4-BE49-F238E27FC236}">
                <a16:creationId xmlns:a16="http://schemas.microsoft.com/office/drawing/2014/main" id="{3749BDC6-D509-462E-A497-28DD7F625A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035370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5" name="OTLSHAPE_SLT_2d34d5e5c213482c9da689a8870c4939_ShapePercentage" hidden="1">
            <a:extLst>
              <a:ext uri="{FF2B5EF4-FFF2-40B4-BE49-F238E27FC236}">
                <a16:creationId xmlns:a16="http://schemas.microsoft.com/office/drawing/2014/main" id="{63835EE3-08E4-4109-817D-3C824E09BC6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788341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27" name="OTLSHAPE_SLT_a900f1cf4b9d430f8667a3e2081dbca6_ShapePercentage" hidden="1">
            <a:extLst>
              <a:ext uri="{FF2B5EF4-FFF2-40B4-BE49-F238E27FC236}">
                <a16:creationId xmlns:a16="http://schemas.microsoft.com/office/drawing/2014/main" id="{8A898948-E131-493C-B679-9491E4530B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66411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35" name="OTLSHAPE_SLT_1e5ace980e32480caf254da82f7fbaf4_ShapePercentage" hidden="1">
            <a:extLst>
              <a:ext uri="{FF2B5EF4-FFF2-40B4-BE49-F238E27FC236}">
                <a16:creationId xmlns:a16="http://schemas.microsoft.com/office/drawing/2014/main" id="{839A95B8-03A5-4E3F-9FA5-7509A9A9BAB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344481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43" name="OTLSHAPE_SLT_86033ca9325941609155c1c6fee47e21_ShapePercentage" hidden="1">
            <a:extLst>
              <a:ext uri="{FF2B5EF4-FFF2-40B4-BE49-F238E27FC236}">
                <a16:creationId xmlns:a16="http://schemas.microsoft.com/office/drawing/2014/main" id="{2D09F0E8-A914-4673-9223-BA4BD33A23A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072353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51" name="OTLSHAPE_SLT_b25ae415b52f4954a148851c39ed8caf_ShapePercentage" hidden="1">
            <a:extLst>
              <a:ext uri="{FF2B5EF4-FFF2-40B4-BE49-F238E27FC236}">
                <a16:creationId xmlns:a16="http://schemas.microsoft.com/office/drawing/2014/main" id="{93FA74C3-AAE5-45B3-B753-F3435215D6C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850423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59" name="OTLSHAPE_SLT_78a5ade8e9454bc1bf8196c79f4b804f_ShapePercentage" hidden="1">
            <a:extLst>
              <a:ext uri="{FF2B5EF4-FFF2-40B4-BE49-F238E27FC236}">
                <a16:creationId xmlns:a16="http://schemas.microsoft.com/office/drawing/2014/main" id="{9F0BD6DA-0B09-4083-B96F-5968ED82D1B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603394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7" name="OTLSHAPE_SLT_2a292590efbc4154a5723ac5bd62e84c_ShapePercentage" hidden="1">
            <a:extLst>
              <a:ext uri="{FF2B5EF4-FFF2-40B4-BE49-F238E27FC236}">
                <a16:creationId xmlns:a16="http://schemas.microsoft.com/office/drawing/2014/main" id="{526EBBB5-5D59-4428-B29F-46FA4667BDD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381464" y="1540688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76" name="OTLSHAPE_SL2A_9f777353385046d88ae1210ca88c8339_Header" hidden="1">
            <a:extLst>
              <a:ext uri="{FF2B5EF4-FFF2-40B4-BE49-F238E27FC236}">
                <a16:creationId xmlns:a16="http://schemas.microsoft.com/office/drawing/2014/main" id="{B9797E80-396F-4CD5-B990-8FCB84D707D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00" y="-2303303"/>
            <a:ext cx="0" cy="1692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7" name="OTLSHAPE_TB_00000000000000000000000000000000_TodayMarkerShape" hidden="1">
            <a:extLst>
              <a:ext uri="{FF2B5EF4-FFF2-40B4-BE49-F238E27FC236}">
                <a16:creationId xmlns:a16="http://schemas.microsoft.com/office/drawing/2014/main" id="{2D6DCFF1-8603-4F54-ADA6-16242268FA2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02871" y="1144363"/>
            <a:ext cx="114300" cy="127000"/>
          </a:xfrm>
          <a:prstGeom prst="triangl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" name="OTLSHAPE_TB_00000000000000000000000000000000_TodayMarkerText" hidden="1">
            <a:extLst>
              <a:ext uri="{FF2B5EF4-FFF2-40B4-BE49-F238E27FC236}">
                <a16:creationId xmlns:a16="http://schemas.microsoft.com/office/drawing/2014/main" id="{57E2AFB6-94B7-4536-AFBA-B048A76E1A4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-177255" y="5886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Today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0" name="OTLSHAPE_SLT_72882d0955fb4a27acc04b3f48ea8ab9_Duration" hidden="1">
            <a:extLst>
              <a:ext uri="{FF2B5EF4-FFF2-40B4-BE49-F238E27FC236}">
                <a16:creationId xmlns:a16="http://schemas.microsoft.com/office/drawing/2014/main" id="{E8BE8C81-4F29-4B80-B887-5F459C35F02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2700" y="-304860"/>
            <a:ext cx="39370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22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1" name="OTLSHAPE_SLT_72882d0955fb4a27acc04b3f48ea8ab9_TextPercentage" hidden="1">
            <a:extLst>
              <a:ext uri="{FF2B5EF4-FFF2-40B4-BE49-F238E27FC236}">
                <a16:creationId xmlns:a16="http://schemas.microsoft.com/office/drawing/2014/main" id="{2CA617AA-41C1-45D8-85BD-C9E0C0A850B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2" name="OTLSHAPE_SLT_72882d0955fb4a27acc04b3f48ea8ab9_JoinedDate" hidden="1">
            <a:extLst>
              <a:ext uri="{FF2B5EF4-FFF2-40B4-BE49-F238E27FC236}">
                <a16:creationId xmlns:a16="http://schemas.microsoft.com/office/drawing/2014/main" id="{C0B7B24F-F697-4EA0-A03F-3C61EB671F1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700" y="-612636"/>
            <a:ext cx="72390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Oct 1 - Oct 31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3" name="OTLSHAPE_SLT_72882d0955fb4a27acc04b3f48ea8ab9_StartDate" hidden="1">
            <a:extLst>
              <a:ext uri="{FF2B5EF4-FFF2-40B4-BE49-F238E27FC236}">
                <a16:creationId xmlns:a16="http://schemas.microsoft.com/office/drawing/2014/main" id="{B76A6AF4-8456-41EE-8795-9A96C053A6E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4" name="OTLSHAPE_SLT_72882d0955fb4a27acc04b3f48ea8ab9_EndDate" hidden="1">
            <a:extLst>
              <a:ext uri="{FF2B5EF4-FFF2-40B4-BE49-F238E27FC236}">
                <a16:creationId xmlns:a16="http://schemas.microsoft.com/office/drawing/2014/main" id="{52E4961A-C56A-4B93-BE74-AECB735D985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8" name="OTLSHAPE_SLT_7bb74aee5d6a4477ab1887bd0eec3114_Duration" hidden="1">
            <a:extLst>
              <a:ext uri="{FF2B5EF4-FFF2-40B4-BE49-F238E27FC236}">
                <a16:creationId xmlns:a16="http://schemas.microsoft.com/office/drawing/2014/main" id="{7467FD16-8815-4E61-B24B-F8DCDF3BED2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2700" y="-304860"/>
            <a:ext cx="39370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22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89" name="OTLSHAPE_SLT_7bb74aee5d6a4477ab1887bd0eec3114_TextPercentage" hidden="1">
            <a:extLst>
              <a:ext uri="{FF2B5EF4-FFF2-40B4-BE49-F238E27FC236}">
                <a16:creationId xmlns:a16="http://schemas.microsoft.com/office/drawing/2014/main" id="{ABB098BA-3FC2-4209-8A63-540C4FF201D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0" name="OTLSHAPE_SLT_7bb74aee5d6a4477ab1887bd0eec3114_JoinedDate" hidden="1">
            <a:extLst>
              <a:ext uri="{FF2B5EF4-FFF2-40B4-BE49-F238E27FC236}">
                <a16:creationId xmlns:a16="http://schemas.microsoft.com/office/drawing/2014/main" id="{76975E19-79BD-419B-B337-2250FBC3B0C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2700" y="-689580"/>
            <a:ext cx="7620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Nov 1 - Nov 30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1" name="OTLSHAPE_SLT_7bb74aee5d6a4477ab1887bd0eec3114_StartDate" hidden="1">
            <a:extLst>
              <a:ext uri="{FF2B5EF4-FFF2-40B4-BE49-F238E27FC236}">
                <a16:creationId xmlns:a16="http://schemas.microsoft.com/office/drawing/2014/main" id="{CD469063-44D5-490C-BE58-F8090B60102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2" name="OTLSHAPE_SLT_7bb74aee5d6a4477ab1887bd0eec3114_EndDate" hidden="1">
            <a:extLst>
              <a:ext uri="{FF2B5EF4-FFF2-40B4-BE49-F238E27FC236}">
                <a16:creationId xmlns:a16="http://schemas.microsoft.com/office/drawing/2014/main" id="{9FB1421F-3049-4C54-9BB5-284A819D93F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6" name="OTLSHAPE_SLT_2d34d5e5c213482c9da689a8870c4939_Duration" hidden="1">
            <a:extLst>
              <a:ext uri="{FF2B5EF4-FFF2-40B4-BE49-F238E27FC236}">
                <a16:creationId xmlns:a16="http://schemas.microsoft.com/office/drawing/2014/main" id="{B796EA74-0899-4718-80B9-7173F0BA62B6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2700" y="-304860"/>
            <a:ext cx="39370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21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7" name="OTLSHAPE_SLT_2d34d5e5c213482c9da689a8870c4939_TextPercentage" hidden="1">
            <a:extLst>
              <a:ext uri="{FF2B5EF4-FFF2-40B4-BE49-F238E27FC236}">
                <a16:creationId xmlns:a16="http://schemas.microsoft.com/office/drawing/2014/main" id="{569FCA43-DA9E-4916-8D63-F91CC92757AD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8" name="OTLSHAPE_SLT_2d34d5e5c213482c9da689a8870c4939_JoinedDate" hidden="1">
            <a:extLst>
              <a:ext uri="{FF2B5EF4-FFF2-40B4-BE49-F238E27FC236}">
                <a16:creationId xmlns:a16="http://schemas.microsoft.com/office/drawing/2014/main" id="{847D7E33-B9D5-4BD2-AD91-30400FD6F20C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2700" y="-689580"/>
            <a:ext cx="7493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Dec 1 - Dec 31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99" name="OTLSHAPE_SLT_2d34d5e5c213482c9da689a8870c4939_StartDate" hidden="1">
            <a:extLst>
              <a:ext uri="{FF2B5EF4-FFF2-40B4-BE49-F238E27FC236}">
                <a16:creationId xmlns:a16="http://schemas.microsoft.com/office/drawing/2014/main" id="{9F781DFC-33FF-4CAA-9564-62E556283B09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0" name="OTLSHAPE_SLT_2d34d5e5c213482c9da689a8870c4939_EndDate" hidden="1">
            <a:extLst>
              <a:ext uri="{FF2B5EF4-FFF2-40B4-BE49-F238E27FC236}">
                <a16:creationId xmlns:a16="http://schemas.microsoft.com/office/drawing/2014/main" id="{7F5A638A-76EF-41BD-937F-A47B785EF069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28" name="OTLSHAPE_SLT_a900f1cf4b9d430f8667a3e2081dbca6_Duration" hidden="1">
            <a:extLst>
              <a:ext uri="{FF2B5EF4-FFF2-40B4-BE49-F238E27FC236}">
                <a16:creationId xmlns:a16="http://schemas.microsoft.com/office/drawing/2014/main" id="{C2AE98CF-8D57-47F6-BCF0-D3C5A5101C09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4395264" y="1633372"/>
            <a:ext cx="393700" cy="1550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-8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23 days</a:t>
            </a:r>
            <a:endParaRPr kumimoji="0" lang="zh-CN" altLang="en-US" sz="1000" b="0" i="0" u="none" strike="noStrike" kern="0" cap="none" spc="-8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29" name="OTLSHAPE_SLT_a900f1cf4b9d430f8667a3e2081dbca6_TextPercentage" hidden="1">
            <a:extLst>
              <a:ext uri="{FF2B5EF4-FFF2-40B4-BE49-F238E27FC236}">
                <a16:creationId xmlns:a16="http://schemas.microsoft.com/office/drawing/2014/main" id="{A81FED1B-8881-4E28-9270-C1313E6936F3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2700" y="-2689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36" name="OTLSHAPE_SLT_1e5ace980e32480caf254da82f7fbaf4_Duration" hidden="1">
            <a:extLst>
              <a:ext uri="{FF2B5EF4-FFF2-40B4-BE49-F238E27FC236}">
                <a16:creationId xmlns:a16="http://schemas.microsoft.com/office/drawing/2014/main" id="{F8F4F91E-CD32-4360-A072-F5B3B71223CD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2700" y="-310466"/>
            <a:ext cx="3937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21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37" name="OTLSHAPE_SLT_1e5ace980e32480caf254da82f7fbaf4_TextPercentage" hidden="1">
            <a:extLst>
              <a:ext uri="{FF2B5EF4-FFF2-40B4-BE49-F238E27FC236}">
                <a16:creationId xmlns:a16="http://schemas.microsoft.com/office/drawing/2014/main" id="{BE84ED7D-9D31-439D-AD1A-6D3FEEC5F7FE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44" name="OTLSHAPE_SLT_86033ca9325941609155c1c6fee47e21_Duration" hidden="1">
            <a:extLst>
              <a:ext uri="{FF2B5EF4-FFF2-40B4-BE49-F238E27FC236}">
                <a16:creationId xmlns:a16="http://schemas.microsoft.com/office/drawing/2014/main" id="{B0B79A27-FB02-4F00-96B4-1F9C49FBBF24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12700" y="-310466"/>
            <a:ext cx="3937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21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45" name="OTLSHAPE_SLT_86033ca9325941609155c1c6fee47e21_TextPercentage" hidden="1">
            <a:extLst>
              <a:ext uri="{FF2B5EF4-FFF2-40B4-BE49-F238E27FC236}">
                <a16:creationId xmlns:a16="http://schemas.microsoft.com/office/drawing/2014/main" id="{30283819-5E35-4B93-99F9-6DA9241F77B2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52" name="OTLSHAPE_SLT_b25ae415b52f4954a148851c39ed8caf_Duration" hidden="1">
            <a:extLst>
              <a:ext uri="{FF2B5EF4-FFF2-40B4-BE49-F238E27FC236}">
                <a16:creationId xmlns:a16="http://schemas.microsoft.com/office/drawing/2014/main" id="{2A3B9060-806B-4F21-ACA2-6A1907A03F86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12700" y="-310466"/>
            <a:ext cx="3937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22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53" name="OTLSHAPE_SLT_b25ae415b52f4954a148851c39ed8caf_TextPercentage" hidden="1">
            <a:extLst>
              <a:ext uri="{FF2B5EF4-FFF2-40B4-BE49-F238E27FC236}">
                <a16:creationId xmlns:a16="http://schemas.microsoft.com/office/drawing/2014/main" id="{B6F74C37-51FC-4EC0-A5F9-09213A8AFC6D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57" name="OTLSHAPE_SLT_b25ae415b52f4954a148851c39ed8caf_EndDate" hidden="1">
            <a:extLst>
              <a:ext uri="{FF2B5EF4-FFF2-40B4-BE49-F238E27FC236}">
                <a16:creationId xmlns:a16="http://schemas.microsoft.com/office/drawing/2014/main" id="{E84AAC73-DCF3-4982-84C4-7681932B5044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6654177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0" name="OTLSHAPE_SLT_78a5ade8e9454bc1bf8196c79f4b804f_Duration" hidden="1">
            <a:extLst>
              <a:ext uri="{FF2B5EF4-FFF2-40B4-BE49-F238E27FC236}">
                <a16:creationId xmlns:a16="http://schemas.microsoft.com/office/drawing/2014/main" id="{F10F13E3-F39E-4C0D-87FC-E5196669BC91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2700" y="-310466"/>
            <a:ext cx="3937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23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1" name="OTLSHAPE_SLT_78a5ade8e9454bc1bf8196c79f4b804f_TextPercentage" hidden="1">
            <a:extLst>
              <a:ext uri="{FF2B5EF4-FFF2-40B4-BE49-F238E27FC236}">
                <a16:creationId xmlns:a16="http://schemas.microsoft.com/office/drawing/2014/main" id="{B2AB3082-A1DB-4CBB-818C-DC768C9802A1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5" name="OTLSHAPE_SLT_78a5ade8e9454bc1bf8196c79f4b804f_EndDate" hidden="1">
            <a:extLst>
              <a:ext uri="{FF2B5EF4-FFF2-40B4-BE49-F238E27FC236}">
                <a16:creationId xmlns:a16="http://schemas.microsoft.com/office/drawing/2014/main" id="{CDAAA3E7-8AEF-4FCA-913A-23B2D1C85CE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7432246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8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8" name="OTLSHAPE_SLT_2a292590efbc4154a5723ac5bd62e84c_Duration" hidden="1">
            <a:extLst>
              <a:ext uri="{FF2B5EF4-FFF2-40B4-BE49-F238E27FC236}">
                <a16:creationId xmlns:a16="http://schemas.microsoft.com/office/drawing/2014/main" id="{76D3BD6A-B1AC-4EB0-8A6B-6AE8AA5D820D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12700" y="-310466"/>
            <a:ext cx="393700" cy="16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  <a:sym typeface="Calibri" panose="020F0502020204030204"/>
              </a:rPr>
              <a:t>20 days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69" name="OTLSHAPE_SLT_2a292590efbc4154a5723ac5bd62e84c_TextPercentage" hidden="1">
            <a:extLst>
              <a:ext uri="{FF2B5EF4-FFF2-40B4-BE49-F238E27FC236}">
                <a16:creationId xmlns:a16="http://schemas.microsoft.com/office/drawing/2014/main" id="{A81A7B17-8F7D-4853-88FC-5212A8DCA757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78" name="OTLSHAPE_SLT_2a292590efbc4154a5723ac5bd62e84c_EndDate" hidden="1">
            <a:extLst>
              <a:ext uri="{FF2B5EF4-FFF2-40B4-BE49-F238E27FC236}">
                <a16:creationId xmlns:a16="http://schemas.microsoft.com/office/drawing/2014/main" id="{80F8357D-F346-4A79-826E-BF10C5541C32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8185217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95" name="OTLSHAPE_SLT_a900f1cf4b9d430f8667a3e2081dbca6_StartDate" hidden="1">
            <a:extLst>
              <a:ext uri="{FF2B5EF4-FFF2-40B4-BE49-F238E27FC236}">
                <a16:creationId xmlns:a16="http://schemas.microsoft.com/office/drawing/2014/main" id="{1748F03A-937D-48FB-85C6-C242EB4D70CF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3254457" y="1459348"/>
            <a:ext cx="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96" name="OTLSHAPE_SLT_a900f1cf4b9d430f8667a3e2081dbca6_EndDate" hidden="1">
            <a:extLst>
              <a:ext uri="{FF2B5EF4-FFF2-40B4-BE49-F238E27FC236}">
                <a16:creationId xmlns:a16="http://schemas.microsoft.com/office/drawing/2014/main" id="{9B3B67D4-5DBD-495B-9A16-62278083A621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4395264" y="1459348"/>
            <a:ext cx="0" cy="1538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97" name="OTLSHAPE_SLT_1e5ace980e32480caf254da82f7fbaf4_StartDate" hidden="1">
            <a:extLst>
              <a:ext uri="{FF2B5EF4-FFF2-40B4-BE49-F238E27FC236}">
                <a16:creationId xmlns:a16="http://schemas.microsoft.com/office/drawing/2014/main" id="{E022CE9F-9DC2-4E16-B922-0FFB14AAB676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4014196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1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98" name="OTLSHAPE_SLT_1e5ace980e32480caf254da82f7fbaf4_EndDate" hidden="1">
            <a:extLst>
              <a:ext uri="{FF2B5EF4-FFF2-40B4-BE49-F238E27FC236}">
                <a16:creationId xmlns:a16="http://schemas.microsoft.com/office/drawing/2014/main" id="{8833FC29-B7FA-4C11-8D42-3275B571B6D5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5123135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8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99" name="OTLSHAPE_SLT_86033ca9325941609155c1c6fee47e21_StartDate" hidden="1">
            <a:extLst>
              <a:ext uri="{FF2B5EF4-FFF2-40B4-BE49-F238E27FC236}">
                <a16:creationId xmlns:a16="http://schemas.microsoft.com/office/drawing/2014/main" id="{557DE334-D260-4F91-9608-B80D1FC8F0A8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714763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4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200" name="OTLSHAPE_SLT_86033ca9325941609155c1c6fee47e21_EndDate" hidden="1">
            <a:extLst>
              <a:ext uri="{FF2B5EF4-FFF2-40B4-BE49-F238E27FC236}">
                <a16:creationId xmlns:a16="http://schemas.microsoft.com/office/drawing/2014/main" id="{435186D5-F785-4592-A783-9B5AE1851AB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5876106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4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201" name="OTLSHAPE_SLT_b25ae415b52f4954a148851c39ed8caf_StartDate" hidden="1">
            <a:extLst>
              <a:ext uri="{FF2B5EF4-FFF2-40B4-BE49-F238E27FC236}">
                <a16:creationId xmlns:a16="http://schemas.microsoft.com/office/drawing/2014/main" id="{4BCED8E0-E304-4000-B0EC-41148DD55A64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22043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202" name="OTLSHAPE_SLT_78a5ade8e9454bc1bf8196c79f4b804f_StartDate" hidden="1">
            <a:extLst>
              <a:ext uri="{FF2B5EF4-FFF2-40B4-BE49-F238E27FC236}">
                <a16:creationId xmlns:a16="http://schemas.microsoft.com/office/drawing/2014/main" id="{764BA811-E013-4648-8F1F-3114DB9C1E33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6234967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8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203" name="OTLSHAPE_SLT_2a292590efbc4154a5723ac5bd62e84c_StartDate" hidden="1">
            <a:extLst>
              <a:ext uri="{FF2B5EF4-FFF2-40B4-BE49-F238E27FC236}">
                <a16:creationId xmlns:a16="http://schemas.microsoft.com/office/drawing/2014/main" id="{6EB156A2-1F8D-4478-8394-360D50197CD3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7063625" y="1767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-6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8913CB-5A80-4188-9370-45DB708DC1AC}"/>
              </a:ext>
            </a:extLst>
          </p:cNvPr>
          <p:cNvSpPr txBox="1"/>
          <p:nvPr/>
        </p:nvSpPr>
        <p:spPr>
          <a:xfrm>
            <a:off x="200842" y="916680"/>
            <a:ext cx="886272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defTabSz="457200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Transportation network</a:t>
            </a:r>
          </a:p>
        </p:txBody>
      </p:sp>
      <p:sp>
        <p:nvSpPr>
          <p:cNvPr id="133" name="Slide Number Placeholder 4">
            <a:extLst>
              <a:ext uri="{FF2B5EF4-FFF2-40B4-BE49-F238E27FC236}">
                <a16:creationId xmlns:a16="http://schemas.microsoft.com/office/drawing/2014/main" id="{82897CFE-D8B5-4C21-A705-1D4D5DFE636A}"/>
              </a:ext>
            </a:extLst>
          </p:cNvPr>
          <p:cNvSpPr txBox="1">
            <a:spLocks/>
          </p:cNvSpPr>
          <p:nvPr/>
        </p:nvSpPr>
        <p:spPr>
          <a:xfrm>
            <a:off x="8755183" y="4878029"/>
            <a:ext cx="386969" cy="276999"/>
          </a:xfrm>
          <a:prstGeom prst="rect">
            <a:avLst/>
          </a:prstGeom>
        </p:spPr>
        <p:txBody>
          <a:bodyPr/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163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327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490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654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5818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2980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144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308" algn="l" defTabSz="4571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5983D9B0-1D5E-45D2-B44C-1AEAF1439D2E}"/>
              </a:ext>
            </a:extLst>
          </p:cNvPr>
          <p:cNvSpPr txBox="1">
            <a:spLocks/>
          </p:cNvSpPr>
          <p:nvPr/>
        </p:nvSpPr>
        <p:spPr bwMode="auto">
          <a:xfrm>
            <a:off x="369288" y="1255234"/>
            <a:ext cx="8525836" cy="137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indent="-285750" defTabSz="457200" eaLnBrk="1" hangingPunct="1"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Calibri" panose="020F0502020204030204"/>
              </a:rPr>
              <a:t>To detect, diagnose and predict potential faults in high-risk transportation infrastructure</a:t>
            </a:r>
            <a:endParaRPr kumimoji="0" lang="en-SG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  <a:sym typeface="Calibri" panose="020F0502020204030204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develop distributed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fibre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optic sensing system for </a:t>
            </a:r>
            <a:r>
              <a:rPr kumimoji="0" lang="en-US" altLang="zh-CN" sz="16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large scale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monitoring of tunnels and bridges </a:t>
            </a:r>
          </a:p>
          <a:p>
            <a:pPr marL="742950" lvl="5" indent="-285750" defTabSz="457200">
              <a:buFont typeface="Courier New" panose="02070309020205020404" pitchFamily="49" charset="0"/>
              <a:buChar char="o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Real time data processing </a:t>
            </a:r>
          </a:p>
          <a:p>
            <a:pPr marL="742950" lvl="5" indent="-285750" defTabSz="457200">
              <a:buFont typeface="Courier New" panose="02070309020205020404" pitchFamily="49" charset="0"/>
              <a:buChar char="o"/>
              <a:defRPr/>
            </a:pPr>
            <a:r>
              <a:rPr lang="en-US" altLang="zh-CN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 diagnosis and prediction using AI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155" name="图片 225">
            <a:extLst>
              <a:ext uri="{FF2B5EF4-FFF2-40B4-BE49-F238E27FC236}">
                <a16:creationId xmlns:a16="http://schemas.microsoft.com/office/drawing/2014/main" id="{2AD63C4D-B689-4411-8C8F-09528EBFF6D1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735867" y="2804043"/>
            <a:ext cx="2588766" cy="182634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A8DB382-1D61-43D7-98CC-C9D190E4C64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703753" y="2861695"/>
            <a:ext cx="3051430" cy="1755784"/>
          </a:xfrm>
          <a:prstGeom prst="rect">
            <a:avLst/>
          </a:prstGeom>
        </p:spPr>
      </p:pic>
      <p:pic>
        <p:nvPicPr>
          <p:cNvPr id="170" name="Picture 2" descr="Singapore plans fifth line | News | Railway Gazette International">
            <a:extLst>
              <a:ext uri="{FF2B5EF4-FFF2-40B4-BE49-F238E27FC236}">
                <a16:creationId xmlns:a16="http://schemas.microsoft.com/office/drawing/2014/main" id="{602947D2-A4BC-48F6-898F-92633A41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8" y="2849519"/>
            <a:ext cx="2238199" cy="16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5138">
            <a:extLst>
              <a:ext uri="{FF2B5EF4-FFF2-40B4-BE49-F238E27FC236}">
                <a16:creationId xmlns:a16="http://schemas.microsoft.com/office/drawing/2014/main" id="{E932E56B-6A27-455A-9159-8952FC598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0" y="85683"/>
            <a:ext cx="84058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Construction to Life Cycle Facility Management 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IoT and AI based 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7929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D6E3-727E-4C64-96CC-4923331D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75" y="632498"/>
            <a:ext cx="8510339" cy="575673"/>
          </a:xfrm>
        </p:spPr>
        <p:txBody>
          <a:bodyPr>
            <a:noAutofit/>
          </a:bodyPr>
          <a:lstStyle/>
          <a:p>
            <a:r>
              <a:rPr lang="en-SG" sz="1600" dirty="0"/>
              <a:t>Project 1: Integrated DFMA, digital construction and FM with AI and 5G technology for a SEP (Safe, Efficient and Productive) Transformed built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DC20-A70F-4758-9334-8C092B35A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929" y="1325495"/>
            <a:ext cx="8367872" cy="3305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b="1" dirty="0">
                <a:latin typeface="Arial" panose="020B0604020202020204" pitchFamily="34" charset="0"/>
                <a:ea typeface="Times New Roman" panose="02020603050405020304" pitchFamily="18" charset="0"/>
              </a:rPr>
              <a:t>Objectives: </a:t>
            </a:r>
          </a:p>
          <a:p>
            <a:pPr>
              <a:buFont typeface="+mj-lt"/>
              <a:buAutoNum type="arabicPeriod"/>
            </a:pP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integrated digital platform for construction and FM design  will be developed with 8D BIM, 3D information of the buildings and facilities including the geometry information, real-time operational status by IoT sensor network and site and maintenance information. </a:t>
            </a:r>
            <a:endParaRPr lang="en-GB" sz="15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deep learning-based AI model will be developed to predict the reliability of the project management for structures, and E&amp;M facilities based on the data collected from IoT sensor and developed BIM platform. </a:t>
            </a:r>
          </a:p>
          <a:p>
            <a:pPr>
              <a:buFont typeface="+mj-lt"/>
              <a:buAutoNum type="arabicPeriod"/>
            </a:pP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integrated Mixed-reality functional output with the cloud integration platform will be developed that enables user to integrate work data flows,  locate the </a:t>
            </a:r>
            <a:r>
              <a:rPr lang="en-GB" sz="1500" dirty="0">
                <a:latin typeface="Arial" panose="020B0604020202020204" pitchFamily="34" charset="0"/>
                <a:ea typeface="Times New Roman" panose="02020603050405020304" pitchFamily="18" charset="0"/>
              </a:rPr>
              <a:t>works</a:t>
            </a: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correctly and clearly during construction  with the best access route and  identification. </a:t>
            </a:r>
          </a:p>
          <a:p>
            <a:pPr marL="0" indent="0">
              <a:buNone/>
            </a:pPr>
            <a:endParaRPr lang="en-GB" sz="15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SG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AFEA2-EFBB-4401-9DAC-445D6FA583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SG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文本框 5138">
            <a:extLst>
              <a:ext uri="{FF2B5EF4-FFF2-40B4-BE49-F238E27FC236}">
                <a16:creationId xmlns:a16="http://schemas.microsoft.com/office/drawing/2014/main" id="{F44BB765-FBA3-4C5A-9045-3CB2E54C5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6571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 Digitalization Platform </a:t>
            </a:r>
            <a:r>
              <a:rPr lang="en-US" altLang="zh-CN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Collaboration</a:t>
            </a:r>
            <a:endParaRPr lang="en-US" altLang="en-US" sz="2400" b="1" dirty="0">
              <a:solidFill>
                <a:srgbClr val="0047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327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315FB-6155-4217-B226-6DEAA7FE3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929" y="1271744"/>
            <a:ext cx="8367872" cy="32267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Deliverables: 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develop an integrated 8D BIM-based platform that can collect and present all related information for management of  building construction and  facility design and  maintenance </a:t>
            </a:r>
            <a:endParaRPr lang="en-SG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develop a deep learning-based AI models that provides reliable estimation of the site management condition and reliability of the facilities and predict the remaining service life </a:t>
            </a:r>
            <a:endParaRPr lang="en-SG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provide the optimized maintenance strategy for the buildings and operability of   facilities based on the predicted results and improve the efficiency through mixed reality</a:t>
            </a:r>
            <a:endParaRPr lang="en-SG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SG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proposed  integrated digita</a:t>
            </a:r>
            <a:r>
              <a:rPr lang="en-GB" sz="15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platform will benefit the </a:t>
            </a:r>
            <a:r>
              <a:rPr lang="en-GB" sz="15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industry construction, </a:t>
            </a:r>
            <a:r>
              <a:rPr lang="en-GB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O&amp;M designs with improved productivity, higher efficiency, better safety and more cost-effective, for a transformed built environment </a:t>
            </a:r>
            <a:endParaRPr lang="en-SG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E9FF6-ABEA-4EC7-919A-A4AF71E02D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SG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DA862-5488-4285-A96A-2A6DC0A4A2FB}"/>
              </a:ext>
            </a:extLst>
          </p:cNvPr>
          <p:cNvSpPr txBox="1">
            <a:spLocks/>
          </p:cNvSpPr>
          <p:nvPr/>
        </p:nvSpPr>
        <p:spPr>
          <a:xfrm>
            <a:off x="251975" y="632498"/>
            <a:ext cx="8510339" cy="57567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hangingPunct="1"/>
            <a:r>
              <a:rPr lang="en-SG" sz="1600" dirty="0"/>
              <a:t>Project 1: Integrated DFMA, digital construction and FM with AI and 5G technology for a SEP (Safe, Efficient and Productive) Transformed built environment</a:t>
            </a:r>
          </a:p>
        </p:txBody>
      </p:sp>
      <p:sp>
        <p:nvSpPr>
          <p:cNvPr id="6" name="文本框 5138">
            <a:extLst>
              <a:ext uri="{FF2B5EF4-FFF2-40B4-BE49-F238E27FC236}">
                <a16:creationId xmlns:a16="http://schemas.microsoft.com/office/drawing/2014/main" id="{BF966E00-0884-46B5-AAB6-2EA0D2A63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6571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 Digitalization Platform </a:t>
            </a:r>
            <a:r>
              <a:rPr lang="en-US" altLang="zh-CN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Collaboration</a:t>
            </a:r>
            <a:endParaRPr lang="en-US" altLang="en-US" sz="2400" b="1" dirty="0">
              <a:solidFill>
                <a:srgbClr val="0047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186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2844-AC62-45FF-AAA7-223FEA0E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13" y="529015"/>
            <a:ext cx="8229600" cy="818605"/>
          </a:xfrm>
        </p:spPr>
        <p:txBody>
          <a:bodyPr>
            <a:noAutofit/>
          </a:bodyPr>
          <a:lstStyle/>
          <a:p>
            <a:r>
              <a:rPr lang="en" sz="1600" dirty="0"/>
              <a:t>Project 2 : Digital Collaborative BIM-based cloud platform for Steel Fabricators, Main Contractors, Consultants and Owners</a:t>
            </a:r>
            <a:endParaRPr lang="en-SG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3D23-11F0-45B4-B841-6175AA2C7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20" y="1203574"/>
            <a:ext cx="8229600" cy="34270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1500" b="1" dirty="0">
                <a:latin typeface="Arial" panose="020B0604020202020204" pitchFamily="34" charset="0"/>
              </a:rPr>
              <a:t>Objective: 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SG" sz="1500" dirty="0"/>
              <a:t>A BIM based solution as the central source of information from estimation to engineering to fabrication to project management and payment allows systematic and collaborative approach across the departments. 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SG" sz="1500" dirty="0"/>
              <a:t>The result is better decisions, elimination of errors and delivery on time, with easy status monitoring from the dashboard created from the BIM data. </a:t>
            </a:r>
            <a:br>
              <a:rPr lang="en-SG" sz="1500" dirty="0"/>
            </a:br>
            <a:endParaRPr lang="en-SG" sz="15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1500" b="1" dirty="0">
                <a:latin typeface="Arial" panose="020B0604020202020204" pitchFamily="34" charset="0"/>
              </a:rPr>
              <a:t>Outcomes: </a:t>
            </a:r>
          </a:p>
          <a:p>
            <a:pPr marL="342000" indent="-342900">
              <a:spcBef>
                <a:spcPts val="0"/>
              </a:spcBef>
              <a:buFont typeface="+mj-lt"/>
              <a:buAutoNum type="arabicPeriod"/>
            </a:pPr>
            <a:r>
              <a:rPr lang="en-SG" sz="1500" dirty="0"/>
              <a:t>Identify and develop a digital solution for improving the production workflow in structural steel fabrication and installation </a:t>
            </a:r>
          </a:p>
          <a:p>
            <a:pPr marL="3420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500" dirty="0"/>
              <a:t>Higher productivity improvement after the system is deployed across the whole production chain, from production shop workers to project managers in plant and in project site</a:t>
            </a:r>
          </a:p>
          <a:p>
            <a:pPr marL="342000" indent="-342900">
              <a:buFont typeface="+mj-lt"/>
              <a:buAutoNum type="arabicPeriod"/>
            </a:pPr>
            <a:r>
              <a:rPr lang="en-US" sz="1500" dirty="0"/>
              <a:t>Real time visualization and collaboration by Owners, Consultants, Contractors and Fabricators for SEP (Safe, Efficient and Productive) built environment </a:t>
            </a:r>
            <a:endParaRPr lang="en-SG" sz="1500" dirty="0"/>
          </a:p>
          <a:p>
            <a:endParaRPr lang="en-SG" sz="1500" dirty="0"/>
          </a:p>
          <a:p>
            <a:endParaRPr lang="en-SG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9EB9D-F3D6-428D-9951-5116C8F0FB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SG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文本框 5138">
            <a:extLst>
              <a:ext uri="{FF2B5EF4-FFF2-40B4-BE49-F238E27FC236}">
                <a16:creationId xmlns:a16="http://schemas.microsoft.com/office/drawing/2014/main" id="{5F4570C2-F865-414F-A371-F39F7A42A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6571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 Digitalization Platform </a:t>
            </a:r>
            <a:r>
              <a:rPr lang="en-US" altLang="zh-CN" sz="2400" b="1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Collaboration</a:t>
            </a:r>
            <a:endParaRPr lang="en-US" altLang="en-US" sz="2400" b="1" dirty="0">
              <a:solidFill>
                <a:srgbClr val="0047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068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2EAF77B-C480-419E-89BE-266336EEB7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262249" cy="276999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文本框 5138">
            <a:extLst>
              <a:ext uri="{FF2B5EF4-FFF2-40B4-BE49-F238E27FC236}">
                <a16:creationId xmlns:a16="http://schemas.microsoft.com/office/drawing/2014/main" id="{A62364F5-93A6-4D89-9AC8-BFF48E22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Materials for Automated Construction </a:t>
            </a:r>
            <a:endParaRPr lang="en-US" sz="2400" b="1" dirty="0">
              <a:solidFill>
                <a:srgbClr val="0047AA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EA73A6-4DF7-420A-97D0-845018DE4C3C}"/>
              </a:ext>
            </a:extLst>
          </p:cNvPr>
          <p:cNvSpPr txBox="1">
            <a:spLocks/>
          </p:cNvSpPr>
          <p:nvPr/>
        </p:nvSpPr>
        <p:spPr bwMode="auto">
          <a:xfrm>
            <a:off x="121875" y="521572"/>
            <a:ext cx="7991978" cy="72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indent="-285750" defTabSz="457200" eaLnBrk="1" hangingPunct="1"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Potential for Esthetic/functional surfaces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89BDA2-668E-42EE-B50F-25037888ACE6}"/>
              </a:ext>
            </a:extLst>
          </p:cNvPr>
          <p:cNvGrpSpPr/>
          <p:nvPr/>
        </p:nvGrpSpPr>
        <p:grpSpPr>
          <a:xfrm>
            <a:off x="4742454" y="3960547"/>
            <a:ext cx="4435972" cy="887484"/>
            <a:chOff x="314669" y="4810916"/>
            <a:chExt cx="5914629" cy="11833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CC90E6-E073-4A6A-BAAB-62C8CA487AB3}"/>
                </a:ext>
              </a:extLst>
            </p:cNvPr>
            <p:cNvSpPr txBox="1"/>
            <p:nvPr/>
          </p:nvSpPr>
          <p:spPr>
            <a:xfrm>
              <a:off x="625863" y="4810916"/>
              <a:ext cx="5422068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Automated construction on vertical or overhead surfaces , such as on walls or ceilings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5574CF-1425-4119-88EA-82CFD5C1ACA7}"/>
                </a:ext>
              </a:extLst>
            </p:cNvPr>
            <p:cNvSpPr txBox="1"/>
            <p:nvPr/>
          </p:nvSpPr>
          <p:spPr>
            <a:xfrm>
              <a:off x="314669" y="5419712"/>
              <a:ext cx="5914629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(Pattern spray printing by Lu Bing, et al 2021, Automation in Construction, in collaboration with Singapore Centre for 3D Printing)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5DD0B8A-2A32-4A71-8A9A-8E2646C6EEDB}"/>
              </a:ext>
            </a:extLst>
          </p:cNvPr>
          <p:cNvSpPr txBox="1"/>
          <p:nvPr/>
        </p:nvSpPr>
        <p:spPr>
          <a:xfrm>
            <a:off x="581990" y="4111215"/>
            <a:ext cx="382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Embossment on the walls of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Hive, NTU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83C91D-1535-4DDF-BDA0-CB78A87F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0" y="1631890"/>
            <a:ext cx="3343997" cy="2328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2E512C-74D7-4F42-B2D2-4AC88F52D2E1}"/>
              </a:ext>
            </a:extLst>
          </p:cNvPr>
          <p:cNvSpPr txBox="1"/>
          <p:nvPr/>
        </p:nvSpPr>
        <p:spPr>
          <a:xfrm>
            <a:off x="466897" y="4421595"/>
            <a:ext cx="406655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SG" sz="1100" dirty="0">
                <a:latin typeface="Arial" panose="020B0604020202020204" pitchFamily="34" charset="0"/>
                <a:cs typeface="Arial" panose="020B0604020202020204" pitchFamily="34" charset="0"/>
              </a:rPr>
              <a:t>https://www.architectural-review.com/today/learning-hub-in-singapore-by-thomas-heatherwick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F3635C-AC7B-4E18-B03A-B7145B02A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75" t="13664" r="11265" b="13664"/>
          <a:stretch/>
        </p:blipFill>
        <p:spPr>
          <a:xfrm>
            <a:off x="5234886" y="1604821"/>
            <a:ext cx="3358608" cy="23286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C596DC-A1C0-4A3C-B636-EDA144DFAF9B}"/>
              </a:ext>
            </a:extLst>
          </p:cNvPr>
          <p:cNvSpPr txBox="1"/>
          <p:nvPr/>
        </p:nvSpPr>
        <p:spPr>
          <a:xfrm>
            <a:off x="384812" y="906175"/>
            <a:ext cx="8567115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en-SG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Currently the embossment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was constructed through laborious and costly formwork casting process, which can potentially be achieved by sprayed based automated construction shown right</a:t>
            </a:r>
            <a:endParaRPr kumimoji="0" lang="en-SG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35286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2EAF77B-C480-419E-89BE-266336EEB7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262249" cy="276999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文本框 5138">
            <a:extLst>
              <a:ext uri="{FF2B5EF4-FFF2-40B4-BE49-F238E27FC236}">
                <a16:creationId xmlns:a16="http://schemas.microsoft.com/office/drawing/2014/main" id="{4F0435B2-A9BF-49A8-A6C3-9386C1256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Materials for Automated Construction </a:t>
            </a:r>
            <a:endParaRPr lang="en-US" sz="2400" b="1" dirty="0">
              <a:solidFill>
                <a:srgbClr val="0047AA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58FEAB-218D-439C-8C8B-2C57CACD440F}"/>
              </a:ext>
            </a:extLst>
          </p:cNvPr>
          <p:cNvSpPr txBox="1">
            <a:spLocks/>
          </p:cNvSpPr>
          <p:nvPr/>
        </p:nvSpPr>
        <p:spPr bwMode="auto">
          <a:xfrm>
            <a:off x="121875" y="521572"/>
            <a:ext cx="8773472" cy="72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indent="-285750" defTabSz="457200" eaLnBrk="1" hangingPunct="1">
              <a:buFont typeface="Wingdings" panose="05000000000000000000" pitchFamily="2" charset="2"/>
              <a:buChar char="Ø"/>
              <a:defRPr/>
            </a:pPr>
            <a:r>
              <a:rPr lang="en-SG" sz="1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Ductile Concrete/ECC to address reinforcement issue in digital construction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50427-A8AA-446F-B13C-63CA5CA1232E}"/>
              </a:ext>
            </a:extLst>
          </p:cNvPr>
          <p:cNvGrpSpPr/>
          <p:nvPr/>
        </p:nvGrpSpPr>
        <p:grpSpPr>
          <a:xfrm>
            <a:off x="80430" y="4105087"/>
            <a:ext cx="3546942" cy="731537"/>
            <a:chOff x="346326" y="4955076"/>
            <a:chExt cx="5251379" cy="9753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56FD6A-C9B6-452B-BE82-1B54F9C24E3D}"/>
                </a:ext>
              </a:extLst>
            </p:cNvPr>
            <p:cNvSpPr txBox="1"/>
            <p:nvPr/>
          </p:nvSpPr>
          <p:spPr>
            <a:xfrm>
              <a:off x="737574" y="4955076"/>
              <a:ext cx="486013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One of the main issue in digital construction: reinforcement placement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988831-9BA5-45B8-9DF2-E82F240D798D}"/>
                </a:ext>
              </a:extLst>
            </p:cNvPr>
            <p:cNvSpPr txBox="1"/>
            <p:nvPr/>
          </p:nvSpPr>
          <p:spPr>
            <a:xfrm>
              <a:off x="346326" y="5581645"/>
              <a:ext cx="4759235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(3D Printed structure,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Winsun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2014)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D9BB2E-1D82-42E4-A536-0C3D3042BCFB}"/>
              </a:ext>
            </a:extLst>
          </p:cNvPr>
          <p:cNvSpPr txBox="1"/>
          <p:nvPr/>
        </p:nvSpPr>
        <p:spPr>
          <a:xfrm>
            <a:off x="4345289" y="4089727"/>
            <a:ext cx="4282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Ductile/Bendable Concrete/ECC bending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4B54C-BEFB-40D0-99A2-4010ABDE6FA7}"/>
              </a:ext>
            </a:extLst>
          </p:cNvPr>
          <p:cNvSpPr txBox="1"/>
          <p:nvPr/>
        </p:nvSpPr>
        <p:spPr>
          <a:xfrm>
            <a:off x="5309312" y="4407433"/>
            <a:ext cx="2639551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SG" sz="1100" dirty="0">
                <a:latin typeface="Arial" panose="020B0604020202020204" pitchFamily="34" charset="0"/>
                <a:cs typeface="Arial" panose="020B0604020202020204" pitchFamily="34" charset="0"/>
              </a:rPr>
              <a:t>Zhang, Ma and Qian, 2015, J of ACT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6F2F2-379E-4DD9-9AA9-2F766DD2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3" y="1927245"/>
            <a:ext cx="2178335" cy="21783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B94C57-5021-4DE7-8FCC-17614AC2C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14" y="1928598"/>
            <a:ext cx="2615411" cy="1963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DC1391-4747-4BA8-B010-D82C5407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638" y="1883595"/>
            <a:ext cx="3075076" cy="21670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0B68DE-5B8A-4A41-8E30-7A25369DB672}"/>
              </a:ext>
            </a:extLst>
          </p:cNvPr>
          <p:cNvSpPr txBox="1"/>
          <p:nvPr/>
        </p:nvSpPr>
        <p:spPr>
          <a:xfrm>
            <a:off x="401614" y="1073095"/>
            <a:ext cx="856711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SG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With tensile ductility approaching that of steel reinforcement, adoption of ductile concrete/ECC in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SG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digital construction can largely address reinforcement issue and realize full potential of the technology as steel reinforcement may be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kumimoji="0" lang="en-SG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necessary in previously lightly-to-moderately reinforced structures</a:t>
            </a:r>
          </a:p>
        </p:txBody>
      </p:sp>
    </p:spTree>
    <p:extLst>
      <p:ext uri="{BB962C8B-B14F-4D97-AF65-F5344CB8AC3E}">
        <p14:creationId xmlns:p14="http://schemas.microsoft.com/office/powerpoint/2010/main" val="10942902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ject proposals…">
            <a:extLst>
              <a:ext uri="{FF2B5EF4-FFF2-40B4-BE49-F238E27FC236}">
                <a16:creationId xmlns:a16="http://schemas.microsoft.com/office/drawing/2014/main" id="{85A3F70E-6415-4426-87B1-06336315B139}"/>
              </a:ext>
            </a:extLst>
          </p:cNvPr>
          <p:cNvSpPr txBox="1"/>
          <p:nvPr/>
        </p:nvSpPr>
        <p:spPr>
          <a:xfrm>
            <a:off x="789272" y="2668133"/>
            <a:ext cx="791718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hangingPunct="0"/>
            <a:endParaRPr lang="en-US" sz="2400" b="1" dirty="0">
              <a:solidFill>
                <a:srgbClr val="0047AA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C00BFB-09D2-4D2B-B944-5CCF84E19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262249" cy="276999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6024-2EFE-42D3-B21F-00BE5A08DC6E}"/>
              </a:ext>
            </a:extLst>
          </p:cNvPr>
          <p:cNvSpPr txBox="1"/>
          <p:nvPr/>
        </p:nvSpPr>
        <p:spPr>
          <a:xfrm>
            <a:off x="490014" y="925401"/>
            <a:ext cx="6446506" cy="11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27" hangingPunct="1">
              <a:lnSpc>
                <a:spcPct val="120000"/>
              </a:lnSpc>
            </a:pPr>
            <a:r>
              <a:rPr lang="en-US" sz="1400" i="1" kern="1200" dirty="0">
                <a:latin typeface="Arial" panose="020B0604020202020204" pitchFamily="34" charset="0"/>
                <a:cs typeface="Arial" panose="020B0604020202020204" pitchFamily="34" charset="0"/>
              </a:rPr>
              <a:t>Main objectives</a:t>
            </a:r>
            <a:endParaRPr lang="en-US" altLang="zh-CN" sz="1400" i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To reduce </a:t>
            </a:r>
            <a:r>
              <a:rPr lang="es" sz="1400" dirty="0">
                <a:latin typeface="Catamaran"/>
                <a:ea typeface="Catamaran"/>
                <a:cs typeface="Catamaran"/>
                <a:sym typeface="Catamaran"/>
              </a:rPr>
              <a:t>trade subcontractors and their working time on construction sites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" sz="1400" kern="1200" dirty="0">
                <a:latin typeface="Catamaran"/>
                <a:cs typeface="Catamaran"/>
                <a:sym typeface="Catamaran"/>
              </a:rPr>
              <a:t>To increase the accuracy and efficiency for construction inspection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To speed up and ensure high quality of PPVC and </a:t>
            </a:r>
            <a:r>
              <a:rPr lang="en-US" sz="1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DfMA</a:t>
            </a:r>
            <a:r>
              <a:rPr lang="en-US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</a:p>
        </p:txBody>
      </p:sp>
      <p:sp>
        <p:nvSpPr>
          <p:cNvPr id="28" name="文本框 5138">
            <a:extLst>
              <a:ext uri="{FF2B5EF4-FFF2-40B4-BE49-F238E27FC236}">
                <a16:creationId xmlns:a16="http://schemas.microsoft.com/office/drawing/2014/main" id="{0F995F00-4DC9-421D-AA0A-165B21A2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Mixed Reality Enabling Super Workers for Construction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B357910-FEDB-4E8E-838B-2F66740F6588}"/>
              </a:ext>
            </a:extLst>
          </p:cNvPr>
          <p:cNvSpPr txBox="1">
            <a:spLocks/>
          </p:cNvSpPr>
          <p:nvPr/>
        </p:nvSpPr>
        <p:spPr bwMode="auto">
          <a:xfrm>
            <a:off x="121875" y="521572"/>
            <a:ext cx="7991978" cy="72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indent="-285750" defTabSz="457200" eaLnBrk="1" hangingPunct="1"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Potential for Construction Inspection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0430E-926B-4C89-B032-CBDC215C4FE4}"/>
              </a:ext>
            </a:extLst>
          </p:cNvPr>
          <p:cNvSpPr txBox="1"/>
          <p:nvPr/>
        </p:nvSpPr>
        <p:spPr>
          <a:xfrm>
            <a:off x="490014" y="2028075"/>
            <a:ext cx="8330130" cy="11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27" hangingPunct="1">
              <a:lnSpc>
                <a:spcPct val="120000"/>
              </a:lnSpc>
            </a:pPr>
            <a:r>
              <a:rPr lang="en-US" sz="1400" i="1" kern="1200" dirty="0">
                <a:latin typeface="Arial" panose="020B0604020202020204" pitchFamily="34" charset="0"/>
                <a:cs typeface="Arial" panose="020B0604020202020204" pitchFamily="34" charset="0"/>
              </a:rPr>
              <a:t>Main deliverables</a:t>
            </a:r>
            <a:endParaRPr lang="en-US" altLang="zh-CN" sz="1400" i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A wearable device with user-friendly interface for site engineers' inspection and visualization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1400" kern="1200" dirty="0"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An AI-driven data framework with edge/cloud computing technologies for rapid decision making   </a:t>
            </a:r>
            <a:endParaRPr lang="es" sz="1400" dirty="0">
              <a:latin typeface="Catamaran"/>
              <a:ea typeface="Catamaran"/>
              <a:cs typeface="Catamaran"/>
              <a:sym typeface="Catamaran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Construction worker cartoon png | Engineer cartoon, Construction worker,  Superhero background">
            <a:extLst>
              <a:ext uri="{FF2B5EF4-FFF2-40B4-BE49-F238E27FC236}">
                <a16:creationId xmlns:a16="http://schemas.microsoft.com/office/drawing/2014/main" id="{464899C8-DB08-4E20-AE35-27D31A3F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56" y="3534813"/>
            <a:ext cx="1224059" cy="12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FEBE1E5-770C-4735-864F-2FBF0C5967FF}"/>
              </a:ext>
            </a:extLst>
          </p:cNvPr>
          <p:cNvSpPr txBox="1"/>
          <p:nvPr/>
        </p:nvSpPr>
        <p:spPr>
          <a:xfrm>
            <a:off x="2415020" y="4257636"/>
            <a:ext cx="152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Super Eyes/Ears for situation awareness</a:t>
            </a:r>
          </a:p>
        </p:txBody>
      </p:sp>
      <p:pic>
        <p:nvPicPr>
          <p:cNvPr id="38" name="Picture 10" descr="Free Cloud Server Cliparts, Download Free Cloud Server Cliparts png images,  Free ClipArts on Clipart Library">
            <a:extLst>
              <a:ext uri="{FF2B5EF4-FFF2-40B4-BE49-F238E27FC236}">
                <a16:creationId xmlns:a16="http://schemas.microsoft.com/office/drawing/2014/main" id="{6E4AB448-D759-49AC-895A-45DFCCDF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28" y="3155406"/>
            <a:ext cx="1102438" cy="9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F0BB8E7-2BC3-4A91-A3D7-5F7F51036EFD}"/>
              </a:ext>
            </a:extLst>
          </p:cNvPr>
          <p:cNvCxnSpPr>
            <a:cxnSpLocks/>
          </p:cNvCxnSpPr>
          <p:nvPr/>
        </p:nvCxnSpPr>
        <p:spPr>
          <a:xfrm flipV="1">
            <a:off x="2796347" y="3399373"/>
            <a:ext cx="1203608" cy="268978"/>
          </a:xfrm>
          <a:prstGeom prst="bentConnector3">
            <a:avLst>
              <a:gd name="adj1" fmla="val 27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6" descr="HoloLens 2 Hard Hat Feature for Construction - CraneMorley">
            <a:extLst>
              <a:ext uri="{FF2B5EF4-FFF2-40B4-BE49-F238E27FC236}">
                <a16:creationId xmlns:a16="http://schemas.microsoft.com/office/drawing/2014/main" id="{AB315552-C0F7-4601-A9E3-452F5F69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8812" y="3423144"/>
            <a:ext cx="1277115" cy="88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580D06A-F76A-4474-8963-34D0A3F6998D}"/>
              </a:ext>
            </a:extLst>
          </p:cNvPr>
          <p:cNvSpPr txBox="1"/>
          <p:nvPr/>
        </p:nvSpPr>
        <p:spPr>
          <a:xfrm>
            <a:off x="2459955" y="306179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edge/cloud computing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E77C47-6857-419B-B5A7-8B5C2D4C2314}"/>
              </a:ext>
            </a:extLst>
          </p:cNvPr>
          <p:cNvSpPr txBox="1"/>
          <p:nvPr/>
        </p:nvSpPr>
        <p:spPr>
          <a:xfrm>
            <a:off x="3577827" y="4022371"/>
            <a:ext cx="16578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Super Head for analyzing.</a:t>
            </a:r>
          </a:p>
        </p:txBody>
      </p:sp>
      <p:pic>
        <p:nvPicPr>
          <p:cNvPr id="50" name="Picture 2" descr="Microsoft&amp;#39;s Hololens 2 has officially started shipping to customers | IT PRO">
            <a:extLst>
              <a:ext uri="{FF2B5EF4-FFF2-40B4-BE49-F238E27FC236}">
                <a16:creationId xmlns:a16="http://schemas.microsoft.com/office/drawing/2014/main" id="{5660774C-F26E-481A-B3C3-E947E5BA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5" y="3073148"/>
            <a:ext cx="1102437" cy="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E94D88-C851-4C43-A123-654A0A787BC0}"/>
              </a:ext>
            </a:extLst>
          </p:cNvPr>
          <p:cNvSpPr txBox="1"/>
          <p:nvPr/>
        </p:nvSpPr>
        <p:spPr>
          <a:xfrm>
            <a:off x="550011" y="3633986"/>
            <a:ext cx="141675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embedded cameras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737494-D492-4F2D-8413-321D2829EDF3}"/>
              </a:ext>
            </a:extLst>
          </p:cNvPr>
          <p:cNvGrpSpPr>
            <a:grpSpLocks noChangeAspect="1"/>
          </p:cNvGrpSpPr>
          <p:nvPr/>
        </p:nvGrpSpPr>
        <p:grpSpPr>
          <a:xfrm>
            <a:off x="682182" y="4084480"/>
            <a:ext cx="896275" cy="459365"/>
            <a:chOff x="201086" y="4029181"/>
            <a:chExt cx="1267374" cy="64956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9597787-EEB2-47FD-886D-5E1B6649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005" b="93137" l="9988" r="93076">
                          <a14:foregroundMark x1="24602" y1="79044" x2="54289" y2="74142"/>
                          <a14:foregroundMark x1="54289" y1="74142" x2="54289" y2="74142"/>
                          <a14:foregroundMark x1="45711" y1="78227" x2="72794" y2="69363"/>
                          <a14:foregroundMark x1="72794" y1="69363" x2="49540" y2="79534"/>
                          <a14:foregroundMark x1="49540" y1="79534" x2="72457" y2="65400"/>
                          <a14:foregroundMark x1="72457" y1="65400" x2="61213" y2="72263"/>
                          <a14:foregroundMark x1="61213" y1="72263" x2="54442" y2="72263"/>
                          <a14:foregroundMark x1="54442" y1="72263" x2="79259" y2="65564"/>
                          <a14:foregroundMark x1="79259" y1="65564" x2="72365" y2="72345"/>
                          <a14:foregroundMark x1="72365" y1="72345" x2="54136" y2="75940"/>
                          <a14:foregroundMark x1="54136" y1="75940" x2="71875" y2="72263"/>
                          <a14:foregroundMark x1="71875" y1="72263" x2="57322" y2="75531"/>
                          <a14:foregroundMark x1="57322" y1="75531" x2="69455" y2="71732"/>
                          <a14:foregroundMark x1="69455" y1="71732" x2="69884" y2="70466"/>
                          <a14:foregroundMark x1="68781" y1="27206" x2="71630" y2="25449"/>
                          <a14:foregroundMark x1="68689" y1="24918" x2="72028" y2="30351"/>
                          <a14:foregroundMark x1="72028" y1="30351" x2="72028" y2="30351"/>
                          <a14:foregroundMark x1="69485" y1="22181" x2="72855" y2="32394"/>
                          <a14:foregroundMark x1="72855" y1="32394" x2="72855" y2="32394"/>
                          <a14:foregroundMark x1="69700" y1="27328" x2="76440" y2="41830"/>
                          <a14:foregroundMark x1="76440" y1="41830" x2="76440" y2="41912"/>
                          <a14:foregroundMark x1="72947" y1="73734" x2="77574" y2="69730"/>
                          <a14:foregroundMark x1="77574" y1="69730" x2="79504" y2="62786"/>
                          <a14:foregroundMark x1="79504" y1="62786" x2="78585" y2="70466"/>
                          <a14:foregroundMark x1="78585" y1="70466" x2="74786" y2="76797"/>
                          <a14:foregroundMark x1="74786" y1="76797" x2="81495" y2="64338"/>
                          <a14:foregroundMark x1="81495" y1="64338" x2="81740" y2="58497"/>
                          <a14:foregroundMark x1="40809" y1="78105" x2="41085" y2="86846"/>
                          <a14:foregroundMark x1="41085" y1="86846" x2="43934" y2="80392"/>
                          <a14:foregroundMark x1="43934" y1="80392" x2="41820" y2="87337"/>
                          <a14:foregroundMark x1="41820" y1="87337" x2="36581" y2="90359"/>
                          <a14:foregroundMark x1="36581" y1="90359" x2="39032" y2="96609"/>
                          <a14:foregroundMark x1="39032" y1="96609" x2="43842" y2="93178"/>
                          <a14:foregroundMark x1="43842" y1="93178" x2="43873" y2="91953"/>
                          <a14:foregroundMark x1="15809" y1="53472" x2="13572" y2="60825"/>
                          <a14:foregroundMark x1="13572" y1="60825" x2="12653" y2="76062"/>
                          <a14:foregroundMark x1="12653" y1="76062" x2="16483" y2="82026"/>
                          <a14:foregroundMark x1="16483" y1="82026" x2="16850" y2="71936"/>
                          <a14:foregroundMark x1="16850" y1="71936" x2="20680" y2="87214"/>
                          <a14:foregroundMark x1="20680" y1="87214" x2="22763" y2="87337"/>
                          <a14:foregroundMark x1="87653" y1="25694" x2="93076" y2="6005"/>
                          <a14:foregroundMark x1="15012" y1="85049" x2="19516" y2="88971"/>
                          <a14:foregroundMark x1="19516" y1="88971" x2="25582" y2="90605"/>
                          <a14:foregroundMark x1="25582" y1="90605" x2="20313" y2="91013"/>
                          <a14:foregroundMark x1="20313" y1="91013" x2="15870" y2="87092"/>
                          <a14:foregroundMark x1="15870" y1="87092" x2="16728" y2="88031"/>
                          <a14:backgroundMark x1="29596" y1="92361" x2="34743" y2="93668"/>
                          <a14:backgroundMark x1="34743" y1="93668" x2="31740" y2="92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6" y="4029181"/>
              <a:ext cx="866084" cy="64956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40112D8-C829-4105-B8F6-B82DD2ECB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9520" y="4075947"/>
              <a:ext cx="438940" cy="563085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BD4EEB4-CC1D-4423-91D6-C2DE72C2DAEB}"/>
              </a:ext>
            </a:extLst>
          </p:cNvPr>
          <p:cNvSpPr txBox="1"/>
          <p:nvPr/>
        </p:nvSpPr>
        <p:spPr>
          <a:xfrm>
            <a:off x="437548" y="4475159"/>
            <a:ext cx="152007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wireless IoT sensors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9906FAA5-0558-4C8D-B531-7893487B1A0F}"/>
              </a:ext>
            </a:extLst>
          </p:cNvPr>
          <p:cNvSpPr/>
          <p:nvPr/>
        </p:nvSpPr>
        <p:spPr>
          <a:xfrm>
            <a:off x="1813288" y="3506399"/>
            <a:ext cx="227497" cy="798355"/>
          </a:xfrm>
          <a:prstGeom prst="rightBrace">
            <a:avLst>
              <a:gd name="adj1" fmla="val 8333"/>
              <a:gd name="adj2" fmla="val 4885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56" name="图片 32" descr="图片包含 大, 伞, 线, 蓝色&#10;&#10;描述已自动生成">
            <a:extLst>
              <a:ext uri="{FF2B5EF4-FFF2-40B4-BE49-F238E27FC236}">
                <a16:creationId xmlns:a16="http://schemas.microsoft.com/office/drawing/2014/main" id="{E6E1939E-1C00-47C0-BFAB-58A3BADFCE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15" y="3010625"/>
            <a:ext cx="1762247" cy="99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422;p49">
            <a:extLst>
              <a:ext uri="{FF2B5EF4-FFF2-40B4-BE49-F238E27FC236}">
                <a16:creationId xmlns:a16="http://schemas.microsoft.com/office/drawing/2014/main" id="{570C763C-E900-4689-8135-323F0557DBB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6520" y="3517287"/>
            <a:ext cx="1740741" cy="116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69844AB-4D4F-44FF-A0A5-6E351B999D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5743" y="3901655"/>
            <a:ext cx="1280083" cy="79927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881876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ject proposals…">
            <a:extLst>
              <a:ext uri="{FF2B5EF4-FFF2-40B4-BE49-F238E27FC236}">
                <a16:creationId xmlns:a16="http://schemas.microsoft.com/office/drawing/2014/main" id="{85A3F70E-6415-4426-87B1-06336315B139}"/>
              </a:ext>
            </a:extLst>
          </p:cNvPr>
          <p:cNvSpPr txBox="1"/>
          <p:nvPr/>
        </p:nvSpPr>
        <p:spPr>
          <a:xfrm>
            <a:off x="789272" y="2668133"/>
            <a:ext cx="791718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hangingPunct="0"/>
            <a:endParaRPr lang="en-US" sz="2400" b="1" dirty="0">
              <a:solidFill>
                <a:srgbClr val="0047AA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C00BFB-09D2-4D2B-B944-5CCF84E19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262249" cy="276999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文本框 5138">
            <a:extLst>
              <a:ext uri="{FF2B5EF4-FFF2-40B4-BE49-F238E27FC236}">
                <a16:creationId xmlns:a16="http://schemas.microsoft.com/office/drawing/2014/main" id="{0F995F00-4DC9-421D-AA0A-165B21A2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Mixed Reality Enabling Super Workers for Construction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B357910-FEDB-4E8E-838B-2F66740F6588}"/>
              </a:ext>
            </a:extLst>
          </p:cNvPr>
          <p:cNvSpPr txBox="1">
            <a:spLocks/>
          </p:cNvSpPr>
          <p:nvPr/>
        </p:nvSpPr>
        <p:spPr bwMode="auto">
          <a:xfrm>
            <a:off x="121875" y="521572"/>
            <a:ext cx="7991978" cy="72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285750" indent="-285750" defTabSz="457200" eaLnBrk="1" hangingPunct="1"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Potential for Construction Operation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A43F6-933B-4CB2-A0CB-5A1C6580CAFD}"/>
              </a:ext>
            </a:extLst>
          </p:cNvPr>
          <p:cNvSpPr txBox="1"/>
          <p:nvPr/>
        </p:nvSpPr>
        <p:spPr>
          <a:xfrm>
            <a:off x="490014" y="925401"/>
            <a:ext cx="7033004" cy="11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27" hangingPunct="1">
              <a:lnSpc>
                <a:spcPct val="120000"/>
              </a:lnSpc>
            </a:pPr>
            <a:r>
              <a:rPr lang="en-US" sz="1400" i="1" kern="1200" dirty="0">
                <a:latin typeface="Arial" panose="020B0604020202020204" pitchFamily="34" charset="0"/>
                <a:cs typeface="Arial" panose="020B0604020202020204" pitchFamily="34" charset="0"/>
              </a:rPr>
              <a:t>Main objectives</a:t>
            </a:r>
            <a:endParaRPr lang="en-US" altLang="zh-CN" sz="1400" i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To avoid accidents of vehicles and equipment operations</a:t>
            </a:r>
            <a:r>
              <a:rPr lang="es" sz="1400" dirty="0">
                <a:latin typeface="Catamaran"/>
                <a:ea typeface="Catamaran"/>
                <a:cs typeface="Catamaran"/>
                <a:sym typeface="Catamaran"/>
              </a:rPr>
              <a:t> on construction sites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" sz="1400" kern="1200" dirty="0">
                <a:latin typeface="Catamaran"/>
                <a:cs typeface="Catamaran"/>
                <a:sym typeface="Catamaran"/>
              </a:rPr>
              <a:t>To facilitate cooperations between multiple vehicles and cranes 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To reduce the required manpower during operation (e.g., banksman)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3547C-8EB7-4B23-82BD-F57647FC7BD8}"/>
              </a:ext>
            </a:extLst>
          </p:cNvPr>
          <p:cNvSpPr txBox="1"/>
          <p:nvPr/>
        </p:nvSpPr>
        <p:spPr>
          <a:xfrm>
            <a:off x="490014" y="2028075"/>
            <a:ext cx="8552386" cy="11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27" hangingPunct="1">
              <a:lnSpc>
                <a:spcPct val="120000"/>
              </a:lnSpc>
            </a:pPr>
            <a:r>
              <a:rPr lang="en-US" sz="1400" i="1" kern="1200" dirty="0">
                <a:latin typeface="Arial" panose="020B0604020202020204" pitchFamily="34" charset="0"/>
                <a:cs typeface="Arial" panose="020B0604020202020204" pitchFamily="34" charset="0"/>
              </a:rPr>
              <a:t>Main deliverables</a:t>
            </a:r>
            <a:endParaRPr lang="en-US" altLang="zh-CN" sz="1400" i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1400" kern="1200" dirty="0">
                <a:latin typeface="Arial" panose="020B0604020202020204" pitchFamily="34" charset="0"/>
                <a:cs typeface="Arial" panose="020B0604020202020204" pitchFamily="34" charset="0"/>
              </a:rPr>
              <a:t>A wearable device for operators (e.g., crane operator) to provide 360 view and smooth communication</a:t>
            </a: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1400" kern="1200" dirty="0">
                <a:latin typeface="Arial" panose="020B0604020202020204" pitchFamily="34" charset="0"/>
                <a:ea typeface="Catamaran"/>
                <a:cs typeface="Arial" panose="020B0604020202020204" pitchFamily="34" charset="0"/>
                <a:sym typeface="Catamaran"/>
              </a:rPr>
              <a:t>An AI-driven data framework for early warning of dangerous actions and operation suggestions   </a:t>
            </a:r>
            <a:endParaRPr lang="es" sz="1400" dirty="0">
              <a:latin typeface="Catamaran"/>
              <a:ea typeface="Catamaran"/>
              <a:cs typeface="Catamaran"/>
              <a:sym typeface="Catamaran"/>
            </a:endParaRPr>
          </a:p>
          <a:p>
            <a:pPr marL="285750" indent="-285750" defTabSz="914327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Construction worker cartoon png | Engineer cartoon, Construction worker,  Superhero background">
            <a:extLst>
              <a:ext uri="{FF2B5EF4-FFF2-40B4-BE49-F238E27FC236}">
                <a16:creationId xmlns:a16="http://schemas.microsoft.com/office/drawing/2014/main" id="{B1E5FFB9-020C-46B1-81C2-F3102955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56" y="3534813"/>
            <a:ext cx="1224059" cy="12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44AA3-0000-42D8-8495-AFF7AB98ED02}"/>
              </a:ext>
            </a:extLst>
          </p:cNvPr>
          <p:cNvSpPr txBox="1"/>
          <p:nvPr/>
        </p:nvSpPr>
        <p:spPr>
          <a:xfrm>
            <a:off x="2415020" y="4257636"/>
            <a:ext cx="152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Super Eyes/Ears for situation awareness</a:t>
            </a:r>
          </a:p>
        </p:txBody>
      </p:sp>
      <p:pic>
        <p:nvPicPr>
          <p:cNvPr id="11" name="Picture 10" descr="Free Cloud Server Cliparts, Download Free Cloud Server Cliparts png images,  Free ClipArts on Clipart Library">
            <a:extLst>
              <a:ext uri="{FF2B5EF4-FFF2-40B4-BE49-F238E27FC236}">
                <a16:creationId xmlns:a16="http://schemas.microsoft.com/office/drawing/2014/main" id="{DCA4AA73-B6AB-4950-9C1A-9436135A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28" y="3155406"/>
            <a:ext cx="1102438" cy="9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13069D-DF2B-4C78-97B1-12D3CDA6AD8C}"/>
              </a:ext>
            </a:extLst>
          </p:cNvPr>
          <p:cNvCxnSpPr>
            <a:cxnSpLocks/>
          </p:cNvCxnSpPr>
          <p:nvPr/>
        </p:nvCxnSpPr>
        <p:spPr>
          <a:xfrm flipV="1">
            <a:off x="2796347" y="3399373"/>
            <a:ext cx="1203608" cy="268978"/>
          </a:xfrm>
          <a:prstGeom prst="bentConnector3">
            <a:avLst>
              <a:gd name="adj1" fmla="val 27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HoloLens 2 Hard Hat Feature for Construction - CraneMorley">
            <a:extLst>
              <a:ext uri="{FF2B5EF4-FFF2-40B4-BE49-F238E27FC236}">
                <a16:creationId xmlns:a16="http://schemas.microsoft.com/office/drawing/2014/main" id="{B40AC9D4-8B54-4EFD-90F1-DBF757BD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8812" y="3423144"/>
            <a:ext cx="1277115" cy="88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59A6F-E87A-4440-B17C-46AD1E73B8EE}"/>
              </a:ext>
            </a:extLst>
          </p:cNvPr>
          <p:cNvSpPr txBox="1"/>
          <p:nvPr/>
        </p:nvSpPr>
        <p:spPr>
          <a:xfrm>
            <a:off x="2459955" y="306179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edge/cloud computing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5422E-540C-4883-802C-EC453FF6C23E}"/>
              </a:ext>
            </a:extLst>
          </p:cNvPr>
          <p:cNvSpPr txBox="1"/>
          <p:nvPr/>
        </p:nvSpPr>
        <p:spPr>
          <a:xfrm>
            <a:off x="3577827" y="4022371"/>
            <a:ext cx="16578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Super Head for analyzing.</a:t>
            </a:r>
          </a:p>
        </p:txBody>
      </p:sp>
      <p:pic>
        <p:nvPicPr>
          <p:cNvPr id="16" name="Picture 2" descr="Microsoft&amp;#39;s Hololens 2 has officially started shipping to customers | IT PRO">
            <a:extLst>
              <a:ext uri="{FF2B5EF4-FFF2-40B4-BE49-F238E27FC236}">
                <a16:creationId xmlns:a16="http://schemas.microsoft.com/office/drawing/2014/main" id="{E46ED0D6-1A40-42CD-8EB1-172D4FB0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5" y="3073148"/>
            <a:ext cx="1102437" cy="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79974B-7699-47FE-B7E5-016A04A549AE}"/>
              </a:ext>
            </a:extLst>
          </p:cNvPr>
          <p:cNvSpPr txBox="1"/>
          <p:nvPr/>
        </p:nvSpPr>
        <p:spPr>
          <a:xfrm>
            <a:off x="550011" y="3633986"/>
            <a:ext cx="141675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embedded cameras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FB5D7F2-41CF-478C-8DAD-589DC0A2FA85}"/>
              </a:ext>
            </a:extLst>
          </p:cNvPr>
          <p:cNvSpPr/>
          <p:nvPr/>
        </p:nvSpPr>
        <p:spPr>
          <a:xfrm>
            <a:off x="1813288" y="3506399"/>
            <a:ext cx="227497" cy="798355"/>
          </a:xfrm>
          <a:prstGeom prst="rightBrace">
            <a:avLst>
              <a:gd name="adj1" fmla="val 8333"/>
              <a:gd name="adj2" fmla="val 4885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Picture 4" descr="CD75 | Sure24 Outdoor Dummy CCTV Camera | RS Components">
            <a:extLst>
              <a:ext uri="{FF2B5EF4-FFF2-40B4-BE49-F238E27FC236}">
                <a16:creationId xmlns:a16="http://schemas.microsoft.com/office/drawing/2014/main" id="{CD14A237-923D-41BF-83C7-CCE086E5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26" y="4076513"/>
            <a:ext cx="644589" cy="3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DE8733-B12E-41CA-882B-436557D82754}"/>
              </a:ext>
            </a:extLst>
          </p:cNvPr>
          <p:cNvSpPr txBox="1"/>
          <p:nvPr/>
        </p:nvSpPr>
        <p:spPr>
          <a:xfrm>
            <a:off x="550151" y="4477846"/>
            <a:ext cx="15367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Surveillance Cameras</a:t>
            </a:r>
          </a:p>
        </p:txBody>
      </p:sp>
      <p:pic>
        <p:nvPicPr>
          <p:cNvPr id="30" name="Picture 6" descr="Consumer Drones Comparison - Compare Mavic Series and Other Consumer Drones  - DJI">
            <a:extLst>
              <a:ext uri="{FF2B5EF4-FFF2-40B4-BE49-F238E27FC236}">
                <a16:creationId xmlns:a16="http://schemas.microsoft.com/office/drawing/2014/main" id="{EF21D88F-A88B-4CA7-B319-6F35D831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2" y="3880207"/>
            <a:ext cx="797341" cy="7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B30D121-10F3-4BDE-A835-6F0B37DB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9" y="2975237"/>
            <a:ext cx="1503274" cy="84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3F8B1F-66CB-4D94-8444-30D63089A298}"/>
              </a:ext>
            </a:extLst>
          </p:cNvPr>
          <p:cNvSpPr txBox="1"/>
          <p:nvPr/>
        </p:nvSpPr>
        <p:spPr>
          <a:xfrm>
            <a:off x="6195684" y="2950037"/>
            <a:ext cx="99899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avoid accident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 descr="A picture containing transport, ground, outdoor, mountain&#10;&#10;Description automatically generated">
            <a:extLst>
              <a:ext uri="{FF2B5EF4-FFF2-40B4-BE49-F238E27FC236}">
                <a16:creationId xmlns:a16="http://schemas.microsoft.com/office/drawing/2014/main" id="{E69CD1C3-4AC9-45A3-A04C-F0DAFBC924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53" y="3822152"/>
            <a:ext cx="1301340" cy="8675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C2C275-2B7D-49C4-A3CB-D1E214B59C35}"/>
              </a:ext>
            </a:extLst>
          </p:cNvPr>
          <p:cNvSpPr txBox="1"/>
          <p:nvPr/>
        </p:nvSpPr>
        <p:spPr>
          <a:xfrm>
            <a:off x="6046847" y="3725192"/>
            <a:ext cx="141096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facilitate c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ollaboration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4" descr="Crane and workers on construction site - Stock Image - F003/6671 - Science  Photo Library">
            <a:extLst>
              <a:ext uri="{FF2B5EF4-FFF2-40B4-BE49-F238E27FC236}">
                <a16:creationId xmlns:a16="http://schemas.microsoft.com/office/drawing/2014/main" id="{C8183CD1-CC76-4544-B51B-E1F8F740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275" y="3054369"/>
            <a:ext cx="1113323" cy="167075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AFFAACD-D4B0-4F0E-88B8-40B43E041431}"/>
              </a:ext>
            </a:extLst>
          </p:cNvPr>
          <p:cNvSpPr txBox="1"/>
          <p:nvPr/>
        </p:nvSpPr>
        <p:spPr>
          <a:xfrm>
            <a:off x="7385256" y="4526941"/>
            <a:ext cx="132119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without banksman</a:t>
            </a:r>
          </a:p>
        </p:txBody>
      </p:sp>
    </p:spTree>
    <p:extLst>
      <p:ext uri="{BB962C8B-B14F-4D97-AF65-F5344CB8AC3E}">
        <p14:creationId xmlns:p14="http://schemas.microsoft.com/office/powerpoint/2010/main" val="17185678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C00BFB-09D2-4D2B-B944-5CCF84E19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262249" cy="276999"/>
          </a:xfrm>
        </p:spPr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文本框 5138">
            <a:extLst>
              <a:ext uri="{FF2B5EF4-FFF2-40B4-BE49-F238E27FC236}">
                <a16:creationId xmlns:a16="http://schemas.microsoft.com/office/drawing/2014/main" id="{0F995F00-4DC9-421D-AA0A-165B21A2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4" y="135321"/>
            <a:ext cx="871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Human Psychophysiological Responses and Behaviours </a:t>
            </a:r>
            <a:br>
              <a:rPr kumimoji="0" lang="en-SG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</a:br>
            <a:r>
              <a:rPr kumimoji="0" lang="en-SG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in Digital and Co-robotic Construction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B357910-FEDB-4E8E-838B-2F66740F6588}"/>
              </a:ext>
            </a:extLst>
          </p:cNvPr>
          <p:cNvSpPr txBox="1">
            <a:spLocks/>
          </p:cNvSpPr>
          <p:nvPr/>
        </p:nvSpPr>
        <p:spPr bwMode="auto">
          <a:xfrm>
            <a:off x="0" y="966318"/>
            <a:ext cx="9144000" cy="5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Q: How to build a “human-friendly” construction industry while being productive and safe? 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A75F6-5731-CCFD-9651-03689D60F176}"/>
              </a:ext>
            </a:extLst>
          </p:cNvPr>
          <p:cNvCxnSpPr>
            <a:cxnSpLocks/>
          </p:cNvCxnSpPr>
          <p:nvPr/>
        </p:nvCxnSpPr>
        <p:spPr>
          <a:xfrm>
            <a:off x="213360" y="1474496"/>
            <a:ext cx="8767814" cy="0"/>
          </a:xfrm>
          <a:prstGeom prst="line">
            <a:avLst/>
          </a:prstGeom>
          <a:noFill/>
          <a:ln w="25400" cap="flat">
            <a:solidFill>
              <a:srgbClr val="181C62"/>
            </a:solidFill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185" name="Rectangle 1184">
            <a:extLst>
              <a:ext uri="{FF2B5EF4-FFF2-40B4-BE49-F238E27FC236}">
                <a16:creationId xmlns:a16="http://schemas.microsoft.com/office/drawing/2014/main" id="{61DE2BC4-965F-0A9F-3CC3-0095D14DAA65}"/>
              </a:ext>
            </a:extLst>
          </p:cNvPr>
          <p:cNvSpPr/>
          <p:nvPr/>
        </p:nvSpPr>
        <p:spPr>
          <a:xfrm>
            <a:off x="3256009" y="4467739"/>
            <a:ext cx="2631981" cy="418111"/>
          </a:xfrm>
          <a:prstGeom prst="rect">
            <a:avLst/>
          </a:prstGeom>
          <a:noFill/>
          <a:ln w="127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Human-friendly Intervention</a:t>
            </a:r>
            <a:br>
              <a:rPr kumimoji="0" lang="en-SG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</a:br>
            <a:r>
              <a:rPr kumimoji="0" lang="en-SG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(scheduling, worker training, layout, etc.)</a:t>
            </a:r>
          </a:p>
        </p:txBody>
      </p:sp>
      <p:cxnSp>
        <p:nvCxnSpPr>
          <p:cNvPr id="1187" name="Connector: Elbow 1186">
            <a:extLst>
              <a:ext uri="{FF2B5EF4-FFF2-40B4-BE49-F238E27FC236}">
                <a16:creationId xmlns:a16="http://schemas.microsoft.com/office/drawing/2014/main" id="{8489137D-089D-6D63-8891-A1F15FF4D387}"/>
              </a:ext>
            </a:extLst>
          </p:cNvPr>
          <p:cNvCxnSpPr>
            <a:cxnSpLocks/>
            <a:stCxn id="1071" idx="3"/>
            <a:endCxn id="1185" idx="3"/>
          </p:cNvCxnSpPr>
          <p:nvPr/>
        </p:nvCxnSpPr>
        <p:spPr>
          <a:xfrm flipH="1">
            <a:off x="5887990" y="3107398"/>
            <a:ext cx="2914986" cy="1569397"/>
          </a:xfrm>
          <a:prstGeom prst="bentConnector3">
            <a:avLst>
              <a:gd name="adj1" fmla="val -7842"/>
            </a:avLst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189" name="Connector: Elbow 1188">
            <a:extLst>
              <a:ext uri="{FF2B5EF4-FFF2-40B4-BE49-F238E27FC236}">
                <a16:creationId xmlns:a16="http://schemas.microsoft.com/office/drawing/2014/main" id="{ADF3A5F0-8B3B-BE9F-2D26-473275FEE0DD}"/>
              </a:ext>
            </a:extLst>
          </p:cNvPr>
          <p:cNvCxnSpPr>
            <a:cxnSpLocks/>
            <a:stCxn id="1185" idx="1"/>
            <a:endCxn id="17" idx="1"/>
          </p:cNvCxnSpPr>
          <p:nvPr/>
        </p:nvCxnSpPr>
        <p:spPr>
          <a:xfrm rot="10800000">
            <a:off x="341025" y="3103247"/>
            <a:ext cx="2914985" cy="1573548"/>
          </a:xfrm>
          <a:prstGeom prst="bentConnector3">
            <a:avLst>
              <a:gd name="adj1" fmla="val 107842"/>
            </a:avLst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FC780CE4-31EB-92B7-51D8-48BD06FFF366}"/>
              </a:ext>
            </a:extLst>
          </p:cNvPr>
          <p:cNvGrpSpPr/>
          <p:nvPr/>
        </p:nvGrpSpPr>
        <p:grpSpPr>
          <a:xfrm>
            <a:off x="58019" y="1566114"/>
            <a:ext cx="8923155" cy="2802845"/>
            <a:chOff x="58019" y="1691084"/>
            <a:chExt cx="8923155" cy="2802845"/>
          </a:xfrm>
        </p:grpSpPr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5663D64A-5AE3-F36D-0AE8-CA26EC0DB162}"/>
                </a:ext>
              </a:extLst>
            </p:cNvPr>
            <p:cNvGrpSpPr/>
            <p:nvPr/>
          </p:nvGrpSpPr>
          <p:grpSpPr>
            <a:xfrm>
              <a:off x="341024" y="1966655"/>
              <a:ext cx="8461952" cy="2527274"/>
              <a:chOff x="341024" y="2000516"/>
              <a:chExt cx="8461952" cy="25272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65E766B-3335-A28F-40C0-C85CCD07C51A}"/>
                  </a:ext>
                </a:extLst>
              </p:cNvPr>
              <p:cNvGrpSpPr/>
              <p:nvPr/>
            </p:nvGrpSpPr>
            <p:grpSpPr>
              <a:xfrm>
                <a:off x="459328" y="2128680"/>
                <a:ext cx="2395373" cy="2266797"/>
                <a:chOff x="712705" y="2027224"/>
                <a:chExt cx="2337703" cy="221222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31D570F-0913-ACAE-65E7-799B887EC243}"/>
                    </a:ext>
                  </a:extLst>
                </p:cNvPr>
                <p:cNvSpPr/>
                <p:nvPr/>
              </p:nvSpPr>
              <p:spPr>
                <a:xfrm>
                  <a:off x="712705" y="3170804"/>
                  <a:ext cx="2337703" cy="106864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1016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B8D44A6-9989-1E12-5771-B228500DDB14}"/>
                    </a:ext>
                  </a:extLst>
                </p:cNvPr>
                <p:cNvSpPr/>
                <p:nvPr/>
              </p:nvSpPr>
              <p:spPr>
                <a:xfrm>
                  <a:off x="712705" y="2027224"/>
                  <a:ext cx="2337703" cy="106864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1016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8A9AF0-0396-3490-B6E2-B622C1BB26BF}"/>
                  </a:ext>
                </a:extLst>
              </p:cNvPr>
              <p:cNvSpPr/>
              <p:nvPr/>
            </p:nvSpPr>
            <p:spPr>
              <a:xfrm>
                <a:off x="341024" y="2000516"/>
                <a:ext cx="2631981" cy="252312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 panose="020F0502020204030204"/>
                </a:endParaRPr>
              </a:p>
            </p:txBody>
          </p:sp>
          <p:pic>
            <p:nvPicPr>
              <p:cNvPr id="8" name="Picture 4" descr="23,808 Construction Worker On White Stock Photos, Pictures &amp; Royalty-Free  Images - iStock">
                <a:extLst>
                  <a:ext uri="{FF2B5EF4-FFF2-40B4-BE49-F238E27FC236}">
                    <a16:creationId xmlns:a16="http://schemas.microsoft.com/office/drawing/2014/main" id="{5D16B0A2-E83A-4703-2C5E-28BB321242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4" b="94771" l="9804" r="89951">
                            <a14:foregroundMark x1="51471" y1="9804" x2="51471" y2="9804"/>
                            <a14:foregroundMark x1="37500" y1="94771" x2="37500" y2="947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80" t="7864" r="34716" b="2190"/>
              <a:stretch/>
            </p:blipFill>
            <p:spPr bwMode="auto">
              <a:xfrm>
                <a:off x="690232" y="2637695"/>
                <a:ext cx="394330" cy="124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0138227-1F7D-F00A-486B-A653D50F48B9}"/>
                  </a:ext>
                </a:extLst>
              </p:cNvPr>
              <p:cNvGrpSpPr/>
              <p:nvPr/>
            </p:nvGrpSpPr>
            <p:grpSpPr>
              <a:xfrm>
                <a:off x="1349201" y="3385013"/>
                <a:ext cx="1174698" cy="674400"/>
                <a:chOff x="1966144" y="3189874"/>
                <a:chExt cx="1097360" cy="630000"/>
              </a:xfrm>
            </p:grpSpPr>
            <p:pic>
              <p:nvPicPr>
                <p:cNvPr id="9" name="Picture 14" descr="When a Drone Is Better than a DSLR: An Interview with Chris Burkard | B&amp;H  eXplora">
                  <a:extLst>
                    <a:ext uri="{FF2B5EF4-FFF2-40B4-BE49-F238E27FC236}">
                      <a16:creationId xmlns:a16="http://schemas.microsoft.com/office/drawing/2014/main" id="{2EF4F1A4-5CBB-8A7C-8211-78C1FD2BF3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77" t="931" r="13862" b="8875"/>
                <a:stretch/>
              </p:blipFill>
              <p:spPr bwMode="auto">
                <a:xfrm>
                  <a:off x="2433504" y="3189874"/>
                  <a:ext cx="630000" cy="63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 descr="CCTV Camera at best price in Srinagar by Happy World Agencies | ID:  6992889555">
                  <a:extLst>
                    <a:ext uri="{FF2B5EF4-FFF2-40B4-BE49-F238E27FC236}">
                      <a16:creationId xmlns:a16="http://schemas.microsoft.com/office/drawing/2014/main" id="{90125ED5-33F1-4118-8E8E-BFBB02F681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9" r="4839"/>
                <a:stretch/>
              </p:blipFill>
              <p:spPr bwMode="auto">
                <a:xfrm>
                  <a:off x="1966144" y="3189874"/>
                  <a:ext cx="630000" cy="63000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82" name="Group 1181">
                <a:extLst>
                  <a:ext uri="{FF2B5EF4-FFF2-40B4-BE49-F238E27FC236}">
                    <a16:creationId xmlns:a16="http://schemas.microsoft.com/office/drawing/2014/main" id="{AC2CE499-8837-EB6B-2250-C1AD98250483}"/>
                  </a:ext>
                </a:extLst>
              </p:cNvPr>
              <p:cNvGrpSpPr/>
              <p:nvPr/>
            </p:nvGrpSpPr>
            <p:grpSpPr>
              <a:xfrm>
                <a:off x="1349141" y="2473613"/>
                <a:ext cx="1172616" cy="672316"/>
                <a:chOff x="1315465" y="2454305"/>
                <a:chExt cx="1239967" cy="710931"/>
              </a:xfrm>
            </p:grpSpPr>
            <p:pic>
              <p:nvPicPr>
                <p:cNvPr id="11" name="Picture 2" descr="Picture 2">
                  <a:extLst>
                    <a:ext uri="{FF2B5EF4-FFF2-40B4-BE49-F238E27FC236}">
                      <a16:creationId xmlns:a16="http://schemas.microsoft.com/office/drawing/2014/main" id="{C90F1424-647E-9692-505E-A23CD677E2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9861" t="21376" r="41934" b="41021"/>
                <a:stretch/>
              </p:blipFill>
              <p:spPr>
                <a:xfrm>
                  <a:off x="1844500" y="2454305"/>
                  <a:ext cx="710932" cy="710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4" y="0"/>
                      </a:moveTo>
                      <a:cubicBezTo>
                        <a:pt x="4839" y="0"/>
                        <a:pt x="0" y="4836"/>
                        <a:pt x="0" y="10800"/>
                      </a:cubicBezTo>
                      <a:cubicBezTo>
                        <a:pt x="0" y="16764"/>
                        <a:pt x="4839" y="21600"/>
                        <a:pt x="10804" y="21600"/>
                      </a:cubicBezTo>
                      <a:cubicBezTo>
                        <a:pt x="16769" y="21600"/>
                        <a:pt x="21600" y="16764"/>
                        <a:pt x="21600" y="10800"/>
                      </a:cubicBezTo>
                      <a:cubicBezTo>
                        <a:pt x="21600" y="4836"/>
                        <a:pt x="16769" y="0"/>
                        <a:pt x="10804" y="0"/>
                      </a:cubicBezTo>
                      <a:close/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pic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A292D3E-BBA6-2FD8-C5DA-ACD706C05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7366" t="-42828" r="-7366" b="-42828"/>
                <a:stretch/>
              </p:blipFill>
              <p:spPr>
                <a:xfrm>
                  <a:off x="1315465" y="2454305"/>
                  <a:ext cx="710934" cy="710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4" y="0"/>
                      </a:moveTo>
                      <a:cubicBezTo>
                        <a:pt x="4839" y="0"/>
                        <a:pt x="0" y="4836"/>
                        <a:pt x="0" y="10800"/>
                      </a:cubicBezTo>
                      <a:cubicBezTo>
                        <a:pt x="0" y="16764"/>
                        <a:pt x="4839" y="21600"/>
                        <a:pt x="10804" y="21600"/>
                      </a:cubicBezTo>
                      <a:cubicBezTo>
                        <a:pt x="16769" y="21600"/>
                        <a:pt x="21600" y="16764"/>
                        <a:pt x="21600" y="10800"/>
                      </a:cubicBezTo>
                      <a:cubicBezTo>
                        <a:pt x="21600" y="4836"/>
                        <a:pt x="16769" y="0"/>
                        <a:pt x="108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</p:pic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BD4E09-A247-DA93-938E-5F42EAA906A2}"/>
                  </a:ext>
                </a:extLst>
              </p:cNvPr>
              <p:cNvSpPr/>
              <p:nvPr/>
            </p:nvSpPr>
            <p:spPr>
              <a:xfrm>
                <a:off x="376963" y="4149664"/>
                <a:ext cx="2560101" cy="2458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Watching: Behaviours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F320DE-4D7A-639B-3713-0A7FD8902729}"/>
                  </a:ext>
                </a:extLst>
              </p:cNvPr>
              <p:cNvSpPr/>
              <p:nvPr/>
            </p:nvSpPr>
            <p:spPr>
              <a:xfrm>
                <a:off x="376963" y="2128681"/>
                <a:ext cx="2560101" cy="24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6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Reading: Bio-signals</a:t>
                </a: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959FC5F-2ADD-8A21-F08A-40FD978FEE42}"/>
                  </a:ext>
                </a:extLst>
              </p:cNvPr>
              <p:cNvCxnSpPr>
                <a:stCxn id="37" idx="3"/>
                <a:endCxn id="79" idx="1"/>
              </p:cNvCxnSpPr>
              <p:nvPr/>
            </p:nvCxnSpPr>
            <p:spPr>
              <a:xfrm flipV="1">
                <a:off x="2854701" y="2675152"/>
                <a:ext cx="519612" cy="1031"/>
              </a:xfrm>
              <a:prstGeom prst="straightConnector1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26D810BF-EF4D-02A7-F636-90C35C5791F4}"/>
                  </a:ext>
                </a:extLst>
              </p:cNvPr>
              <p:cNvCxnSpPr>
                <a:cxnSpLocks/>
                <a:stCxn id="41" idx="3"/>
                <a:endCxn id="78" idx="1"/>
              </p:cNvCxnSpPr>
              <p:nvPr/>
            </p:nvCxnSpPr>
            <p:spPr>
              <a:xfrm flipV="1">
                <a:off x="2854701" y="3846943"/>
                <a:ext cx="519612" cy="1031"/>
              </a:xfrm>
              <a:prstGeom prst="straightConnector1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  <p:cxnSp>
            <p:nvCxnSpPr>
              <p:cNvPr id="1131" name="Connector: Elbow 1130">
                <a:extLst>
                  <a:ext uri="{FF2B5EF4-FFF2-40B4-BE49-F238E27FC236}">
                    <a16:creationId xmlns:a16="http://schemas.microsoft.com/office/drawing/2014/main" id="{8FF301F8-683B-0E83-7361-72A9BB17473D}"/>
                  </a:ext>
                </a:extLst>
              </p:cNvPr>
              <p:cNvCxnSpPr>
                <a:stCxn id="78" idx="3"/>
                <a:endCxn id="1070" idx="1"/>
              </p:cNvCxnSpPr>
              <p:nvPr/>
            </p:nvCxnSpPr>
            <p:spPr>
              <a:xfrm flipV="1">
                <a:off x="5769686" y="2675152"/>
                <a:ext cx="519613" cy="117179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  <p:cxnSp>
            <p:nvCxnSpPr>
              <p:cNvPr id="1142" name="Connector: Elbow 1141">
                <a:extLst>
                  <a:ext uri="{FF2B5EF4-FFF2-40B4-BE49-F238E27FC236}">
                    <a16:creationId xmlns:a16="http://schemas.microsoft.com/office/drawing/2014/main" id="{7A5AB49E-353C-5FC8-7D23-0E237B3F0213}"/>
                  </a:ext>
                </a:extLst>
              </p:cNvPr>
              <p:cNvCxnSpPr>
                <a:cxnSpLocks/>
                <a:stCxn id="79" idx="3"/>
                <a:endCxn id="1069" idx="1"/>
              </p:cNvCxnSpPr>
              <p:nvPr/>
            </p:nvCxnSpPr>
            <p:spPr>
              <a:xfrm>
                <a:off x="5769686" y="2675152"/>
                <a:ext cx="519613" cy="1171791"/>
              </a:xfrm>
              <a:prstGeom prst="bentConnector3">
                <a:avLst>
                  <a:gd name="adj1" fmla="val 50000"/>
                </a:avLst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</p:cxnSp>
          <p:grpSp>
            <p:nvGrpSpPr>
              <p:cNvPr id="1177" name="Group 1176">
                <a:extLst>
                  <a:ext uri="{FF2B5EF4-FFF2-40B4-BE49-F238E27FC236}">
                    <a16:creationId xmlns:a16="http://schemas.microsoft.com/office/drawing/2014/main" id="{39A34BDE-FEC7-80F6-BE63-88A63DE4A5B1}"/>
                  </a:ext>
                </a:extLst>
              </p:cNvPr>
              <p:cNvGrpSpPr/>
              <p:nvPr/>
            </p:nvGrpSpPr>
            <p:grpSpPr>
              <a:xfrm>
                <a:off x="3256009" y="2000516"/>
                <a:ext cx="2631981" cy="2523123"/>
                <a:chOff x="3305699" y="2000516"/>
                <a:chExt cx="2631981" cy="2523123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B63CF8D-244D-8736-C57E-63CD750885B6}"/>
                    </a:ext>
                  </a:extLst>
                </p:cNvPr>
                <p:cNvSpPr/>
                <p:nvPr/>
              </p:nvSpPr>
              <p:spPr>
                <a:xfrm>
                  <a:off x="3424003" y="3299440"/>
                  <a:ext cx="2395373" cy="109500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1016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D6D7B2F-CBA5-0DB4-3316-239BB1D210B9}"/>
                    </a:ext>
                  </a:extLst>
                </p:cNvPr>
                <p:cNvSpPr/>
                <p:nvPr/>
              </p:nvSpPr>
              <p:spPr>
                <a:xfrm>
                  <a:off x="3424003" y="2127649"/>
                  <a:ext cx="2395373" cy="109500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1016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48C3CE5-540E-3CD5-3C4E-20D1724B8A7C}"/>
                    </a:ext>
                  </a:extLst>
                </p:cNvPr>
                <p:cNvSpPr/>
                <p:nvPr/>
              </p:nvSpPr>
              <p:spPr>
                <a:xfrm>
                  <a:off x="3305699" y="2000516"/>
                  <a:ext cx="2631981" cy="252312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50DFC0C-B07E-40FB-092A-D65BD4226DF9}"/>
                    </a:ext>
                  </a:extLst>
                </p:cNvPr>
                <p:cNvSpPr/>
                <p:nvPr/>
              </p:nvSpPr>
              <p:spPr>
                <a:xfrm>
                  <a:off x="3341638" y="4155911"/>
                  <a:ext cx="2560101" cy="24581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Behavioural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37DF3D2-64E1-8EE7-1A44-530C659EBC88}"/>
                    </a:ext>
                  </a:extLst>
                </p:cNvPr>
                <p:cNvSpPr/>
                <p:nvPr/>
              </p:nvSpPr>
              <p:spPr>
                <a:xfrm>
                  <a:off x="3341638" y="2134927"/>
                  <a:ext cx="2560101" cy="2464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Psychophysiological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91F8AB84-0148-FF3F-03E6-0471A25AB849}"/>
                    </a:ext>
                  </a:extLst>
                </p:cNvPr>
                <p:cNvGrpSpPr/>
                <p:nvPr/>
              </p:nvGrpSpPr>
              <p:grpSpPr>
                <a:xfrm>
                  <a:off x="5049723" y="2420546"/>
                  <a:ext cx="559842" cy="559840"/>
                  <a:chOff x="6374226" y="3829198"/>
                  <a:chExt cx="695967" cy="695965"/>
                </a:xfrm>
              </p:grpSpPr>
              <p:sp>
                <p:nvSpPr>
                  <p:cNvPr id="95" name="타원 51">
                    <a:extLst>
                      <a:ext uri="{FF2B5EF4-FFF2-40B4-BE49-F238E27FC236}">
                        <a16:creationId xmlns:a16="http://schemas.microsoft.com/office/drawing/2014/main" id="{00DCA9C6-8206-DAE8-3E38-1542F8817250}"/>
                      </a:ext>
                    </a:extLst>
                  </p:cNvPr>
                  <p:cNvSpPr/>
                  <p:nvPr/>
                </p:nvSpPr>
                <p:spPr>
                  <a:xfrm>
                    <a:off x="6374226" y="3829198"/>
                    <a:ext cx="695967" cy="69596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 panose="020F0502020204030204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443E03D-BC7C-D046-E9A7-30DF611D70CE}"/>
                      </a:ext>
                    </a:extLst>
                  </p:cNvPr>
                  <p:cNvGrpSpPr/>
                  <p:nvPr/>
                </p:nvGrpSpPr>
                <p:grpSpPr>
                  <a:xfrm>
                    <a:off x="6398644" y="4020602"/>
                    <a:ext cx="647131" cy="313157"/>
                    <a:chOff x="6391718" y="4007381"/>
                    <a:chExt cx="704662" cy="340997"/>
                  </a:xfrm>
                </p:grpSpPr>
                <p:pic>
                  <p:nvPicPr>
                    <p:cNvPr id="93" name="Picture 2" descr="Smiling cartoon face people emotion icon set Vector Image">
                      <a:extLst>
                        <a:ext uri="{FF2B5EF4-FFF2-40B4-BE49-F238E27FC236}">
                          <a16:creationId xmlns:a16="http://schemas.microsoft.com/office/drawing/2014/main" id="{6BD6C8CB-7D5B-4E1C-8A0F-CB4885C587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63867" b="83594" l="10970" r="32068">
                                  <a14:foregroundMark x1="18143" y1="70313" x2="18143" y2="70313"/>
                                  <a14:foregroundMark x1="24895" y1="70313" x2="24895" y2="70313"/>
                                  <a14:foregroundMark x1="26582" y1="65234" x2="26582" y2="65234"/>
                                  <a14:foregroundMark x1="31013" y1="69531" x2="31013" y2="69531"/>
                                  <a14:foregroundMark x1="32068" y1="75000" x2="32068" y2="75000"/>
                                  <a14:foregroundMark x1="18565" y1="83594" x2="18565" y2="83594"/>
                                  <a14:foregroundMark x1="20886" y1="63867" x2="20886" y2="638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332" t="63018" r="66660" b="15555"/>
                    <a:stretch/>
                  </p:blipFill>
                  <p:spPr bwMode="auto">
                    <a:xfrm>
                      <a:off x="6744049" y="4007381"/>
                      <a:ext cx="352331" cy="339601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4" name="Picture 2" descr="Smiling cartoon face people emotion icon set Vector Image">
                      <a:extLst>
                        <a:ext uri="{FF2B5EF4-FFF2-40B4-BE49-F238E27FC236}">
                          <a16:creationId xmlns:a16="http://schemas.microsoft.com/office/drawing/2014/main" id="{188B3FED-534A-70A1-FB71-602E0B63C00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1367" b="30469" l="4219" r="31646">
                                  <a14:foregroundMark x1="23629" y1="16406" x2="23629" y2="16406"/>
                                  <a14:foregroundMark x1="17722" y1="25391" x2="17300" y2="26367"/>
                                  <a14:foregroundMark x1="21730" y1="10547" x2="21730" y2="10547"/>
                                  <a14:foregroundMark x1="31646" y1="20508" x2="31646" y2="20508"/>
                                  <a14:foregroundMark x1="17932" y1="16602" x2="17932" y2="16602"/>
                                  <a14:foregroundMark x1="26160" y1="1367" x2="26160" y2="1367"/>
                                  <a14:backgroundMark x1="18987" y1="18750" x2="18987" y2="18750"/>
                                  <a14:backgroundMark x1="17300" y1="28711" x2="17300" y2="28711"/>
                                  <a14:backgroundMark x1="17722" y1="26367" x2="17722" y2="26367"/>
                                  <a14:backgroundMark x1="16878" y1="27930" x2="18354" y2="29297"/>
                                  <a14:backgroundMark x1="17089" y1="26367" x2="17089" y2="26367"/>
                                  <a14:backgroundMark x1="19831" y1="17188" x2="18143" y2="22461"/>
                                  <a14:backgroundMark x1="14961" y1="16602" x2="14768" y2="16797"/>
                                  <a14:backgroundMark x1="17089" y1="14453" x2="14961" y2="16602"/>
                                  <a14:backgroundMark x1="21941" y1="11133" x2="21941" y2="11133"/>
                                  <a14:backgroundMark x1="5274" y1="16602" x2="4641" y2="21680"/>
                                  <a14:backgroundMark x1="7595" y1="30469" x2="9072" y2="31836"/>
                                  <a14:backgroundMark x1="26160" y1="1563" x2="26160" y2="156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018" t="9452" r="66974" b="69122"/>
                    <a:stretch/>
                  </p:blipFill>
                  <p:spPr bwMode="auto">
                    <a:xfrm>
                      <a:off x="6391718" y="4008777"/>
                      <a:ext cx="352331" cy="339601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E4836F2B-40E6-DAB2-896B-18C54793C211}"/>
                    </a:ext>
                  </a:extLst>
                </p:cNvPr>
                <p:cNvGrpSpPr/>
                <p:nvPr/>
              </p:nvGrpSpPr>
              <p:grpSpPr>
                <a:xfrm>
                  <a:off x="3633812" y="2420545"/>
                  <a:ext cx="559842" cy="559842"/>
                  <a:chOff x="8743774" y="2190843"/>
                  <a:chExt cx="370503" cy="370503"/>
                </a:xfrm>
              </p:grpSpPr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DFEDE7D5-E038-A408-4B80-C82CC2B42490}"/>
                      </a:ext>
                    </a:extLst>
                  </p:cNvPr>
                  <p:cNvSpPr/>
                  <p:nvPr/>
                </p:nvSpPr>
                <p:spPr>
                  <a:xfrm>
                    <a:off x="8743774" y="2190843"/>
                    <a:ext cx="370503" cy="370503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pic>
                <p:nvPicPr>
                  <p:cNvPr id="96" name="Picture 4" descr="exhausted Icon - Free PNG &amp; SVG 2758313 - Noun Project">
                    <a:extLst>
                      <a:ext uri="{FF2B5EF4-FFF2-40B4-BE49-F238E27FC236}">
                        <a16:creationId xmlns:a16="http://schemas.microsoft.com/office/drawing/2014/main" id="{79C47901-D43B-8105-34FC-98C8A1EF90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95766" y="2247660"/>
                    <a:ext cx="266520" cy="266520"/>
                  </a:xfrm>
                  <a:prstGeom prst="rect">
                    <a:avLst/>
                  </a:prstGeom>
                  <a:noFill/>
                  <a:ln w="19050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4ADCD73-8BB7-BBA4-F86F-714A763808BE}"/>
                    </a:ext>
                  </a:extLst>
                </p:cNvPr>
                <p:cNvGrpSpPr/>
                <p:nvPr/>
              </p:nvGrpSpPr>
              <p:grpSpPr>
                <a:xfrm>
                  <a:off x="4341768" y="2420545"/>
                  <a:ext cx="559842" cy="559842"/>
                  <a:chOff x="8743774" y="2596993"/>
                  <a:chExt cx="370503" cy="370503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946C3032-E886-90FB-1996-1EC2E8EB534D}"/>
                      </a:ext>
                    </a:extLst>
                  </p:cNvPr>
                  <p:cNvSpPr/>
                  <p:nvPr/>
                </p:nvSpPr>
                <p:spPr>
                  <a:xfrm>
                    <a:off x="8743774" y="2596993"/>
                    <a:ext cx="370503" cy="370503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pic>
                <p:nvPicPr>
                  <p:cNvPr id="98" name="Picture 6" descr="Stress - Free weather icons">
                    <a:extLst>
                      <a:ext uri="{FF2B5EF4-FFF2-40B4-BE49-F238E27FC236}">
                        <a16:creationId xmlns:a16="http://schemas.microsoft.com/office/drawing/2014/main" id="{AFDC2A89-A9BF-DB4A-5CB4-21257F7DCF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80151" y="2633370"/>
                    <a:ext cx="297748" cy="297748"/>
                  </a:xfrm>
                  <a:prstGeom prst="rect">
                    <a:avLst/>
                  </a:prstGeom>
                  <a:noFill/>
                  <a:ln w="19050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832C09C-A2B8-E1C5-E60B-E72FD4C26F7B}"/>
                    </a:ext>
                  </a:extLst>
                </p:cNvPr>
                <p:cNvSpPr/>
                <p:nvPr/>
              </p:nvSpPr>
              <p:spPr>
                <a:xfrm>
                  <a:off x="3550182" y="2983166"/>
                  <a:ext cx="727103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Physical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737ECB2F-4D36-46E7-300A-A3B17A482370}"/>
                    </a:ext>
                  </a:extLst>
                </p:cNvPr>
                <p:cNvSpPr/>
                <p:nvPr/>
              </p:nvSpPr>
              <p:spPr>
                <a:xfrm>
                  <a:off x="4258136" y="2983166"/>
                  <a:ext cx="727103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Mental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AD2746B-2929-AAEC-7816-4558F7D4443C}"/>
                    </a:ext>
                  </a:extLst>
                </p:cNvPr>
                <p:cNvSpPr/>
                <p:nvPr/>
              </p:nvSpPr>
              <p:spPr>
                <a:xfrm>
                  <a:off x="4906090" y="2983349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Emotional</a:t>
                  </a:r>
                </a:p>
              </p:txBody>
            </p:sp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DB4FB036-E015-0078-8014-0D86501D7E77}"/>
                    </a:ext>
                  </a:extLst>
                </p:cNvPr>
                <p:cNvGrpSpPr/>
                <p:nvPr/>
              </p:nvGrpSpPr>
              <p:grpSpPr>
                <a:xfrm>
                  <a:off x="3629239" y="3345401"/>
                  <a:ext cx="822774" cy="851946"/>
                  <a:chOff x="3999351" y="3168857"/>
                  <a:chExt cx="688724" cy="713144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68238D7F-2BF6-1B6B-5EAE-B462D667198F}"/>
                      </a:ext>
                    </a:extLst>
                  </p:cNvPr>
                  <p:cNvGrpSpPr/>
                  <p:nvPr/>
                </p:nvGrpSpPr>
                <p:grpSpPr>
                  <a:xfrm>
                    <a:off x="3999351" y="3272856"/>
                    <a:ext cx="688724" cy="609145"/>
                    <a:chOff x="2048092" y="4919802"/>
                    <a:chExt cx="1422649" cy="1258269"/>
                  </a:xfrm>
                </p:grpSpPr>
                <p:cxnSp>
                  <p:nvCxnSpPr>
                    <p:cNvPr id="1048" name="Straight Arrow Connector 1047">
                      <a:extLst>
                        <a:ext uri="{FF2B5EF4-FFF2-40B4-BE49-F238E27FC236}">
                          <a16:creationId xmlns:a16="http://schemas.microsoft.com/office/drawing/2014/main" id="{37EDEF33-7E07-D97D-D66E-11D16701FD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90884" y="4919802"/>
                      <a:ext cx="0" cy="79315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Straight Arrow Connector 1048">
                      <a:extLst>
                        <a:ext uri="{FF2B5EF4-FFF2-40B4-BE49-F238E27FC236}">
                          <a16:creationId xmlns:a16="http://schemas.microsoft.com/office/drawing/2014/main" id="{D6C78C05-C022-A9D3-88C2-BD00E9A680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90884" y="5712954"/>
                      <a:ext cx="879857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  <a:headEnd type="oval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0" name="Straight Arrow Connector 1049">
                      <a:extLst>
                        <a:ext uri="{FF2B5EF4-FFF2-40B4-BE49-F238E27FC236}">
                          <a16:creationId xmlns:a16="http://schemas.microsoft.com/office/drawing/2014/main" id="{C5039ADD-8B0A-AFF0-A724-98E6E7A56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048092" y="5712954"/>
                      <a:ext cx="542792" cy="46511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  <a:headEnd type="oval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2" name="Picture 4" descr="23,808 Construction Worker On White Stock Photos, Pictures &amp; Royalty-Free  Images - iStock">
                    <a:extLst>
                      <a:ext uri="{FF2B5EF4-FFF2-40B4-BE49-F238E27FC236}">
                        <a16:creationId xmlns:a16="http://schemas.microsoft.com/office/drawing/2014/main" id="{8AEE19AA-A2EE-A683-5AB8-490BF843E1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804" b="94771" l="9804" r="89951">
                                <a14:foregroundMark x1="51471" y1="9804" x2="51471" y2="9804"/>
                                <a14:foregroundMark x1="37500" y1="94771" x2="37500" y2="9477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680" t="7864" r="34716" b="2190"/>
                  <a:stretch/>
                </p:blipFill>
                <p:spPr bwMode="auto">
                  <a:xfrm>
                    <a:off x="4316581" y="3168857"/>
                    <a:ext cx="218367" cy="6915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31B878A0-0BD2-D578-53F0-5895587F6DF0}"/>
                      </a:ext>
                    </a:extLst>
                  </p:cNvPr>
                  <p:cNvCxnSpPr>
                    <a:cxnSpLocks/>
                    <a:stCxn id="1028" idx="7"/>
                    <a:endCxn id="1025" idx="0"/>
                  </p:cNvCxnSpPr>
                  <p:nvPr/>
                </p:nvCxnSpPr>
                <p:spPr>
                  <a:xfrm>
                    <a:off x="4440676" y="3490168"/>
                    <a:ext cx="42480" cy="4402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05913358-39FB-679F-0651-0480556AEDAE}"/>
                      </a:ext>
                    </a:extLst>
                  </p:cNvPr>
                  <p:cNvCxnSpPr>
                    <a:cxnSpLocks/>
                    <a:stCxn id="1032" idx="3"/>
                    <a:endCxn id="1029" idx="7"/>
                  </p:cNvCxnSpPr>
                  <p:nvPr/>
                </p:nvCxnSpPr>
                <p:spPr>
                  <a:xfrm flipH="1">
                    <a:off x="4450283" y="3259176"/>
                    <a:ext cx="12690" cy="1021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DC1DA237-4C6A-EDBC-26B0-9A747EC28F97}"/>
                      </a:ext>
                    </a:extLst>
                  </p:cNvPr>
                  <p:cNvSpPr/>
                  <p:nvPr/>
                </p:nvSpPr>
                <p:spPr>
                  <a:xfrm rot="2806525" flipH="1">
                    <a:off x="4444738" y="3775807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26CF8AB4-A85B-72C9-79B9-997DEB17A6FA}"/>
                      </a:ext>
                    </a:extLst>
                  </p:cNvPr>
                  <p:cNvSpPr/>
                  <p:nvPr/>
                </p:nvSpPr>
                <p:spPr>
                  <a:xfrm rot="2837336" flipH="1">
                    <a:off x="4437118" y="3646047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8EA73BCC-FA7F-E395-DAD2-4F1841AFC4D3}"/>
                      </a:ext>
                    </a:extLst>
                  </p:cNvPr>
                  <p:cNvSpPr/>
                  <p:nvPr/>
                </p:nvSpPr>
                <p:spPr>
                  <a:xfrm rot="3123164" flipH="1">
                    <a:off x="4377045" y="3656787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24" name="Oval 1023">
                    <a:extLst>
                      <a:ext uri="{FF2B5EF4-FFF2-40B4-BE49-F238E27FC236}">
                        <a16:creationId xmlns:a16="http://schemas.microsoft.com/office/drawing/2014/main" id="{1BC4C6C7-201D-3D91-5171-48ECA6872CA7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362664" y="3801214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25" name="Oval 1024">
                    <a:extLst>
                      <a:ext uri="{FF2B5EF4-FFF2-40B4-BE49-F238E27FC236}">
                        <a16:creationId xmlns:a16="http://schemas.microsoft.com/office/drawing/2014/main" id="{FF932352-7DD1-1686-0DB9-21088C6CB53A}"/>
                      </a:ext>
                    </a:extLst>
                  </p:cNvPr>
                  <p:cNvSpPr/>
                  <p:nvPr/>
                </p:nvSpPr>
                <p:spPr>
                  <a:xfrm flipH="1">
                    <a:off x="4464921" y="3534189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27" name="Oval 1026">
                    <a:extLst>
                      <a:ext uri="{FF2B5EF4-FFF2-40B4-BE49-F238E27FC236}">
                        <a16:creationId xmlns:a16="http://schemas.microsoft.com/office/drawing/2014/main" id="{88888C30-AA6B-462C-CC3C-84BBE554D1BD}"/>
                      </a:ext>
                    </a:extLst>
                  </p:cNvPr>
                  <p:cNvSpPr/>
                  <p:nvPr/>
                </p:nvSpPr>
                <p:spPr>
                  <a:xfrm rot="1985496" flipH="1">
                    <a:off x="4387896" y="3531170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28" name="Oval 1027">
                    <a:extLst>
                      <a:ext uri="{FF2B5EF4-FFF2-40B4-BE49-F238E27FC236}">
                        <a16:creationId xmlns:a16="http://schemas.microsoft.com/office/drawing/2014/main" id="{AF4DC89A-F4EF-20F8-11CD-93B71B1C7E42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429908" y="3488569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29" name="Oval 1028">
                    <a:extLst>
                      <a:ext uri="{FF2B5EF4-FFF2-40B4-BE49-F238E27FC236}">
                        <a16:creationId xmlns:a16="http://schemas.microsoft.com/office/drawing/2014/main" id="{6540A604-0354-0904-137C-230BD197D6FE}"/>
                      </a:ext>
                    </a:extLst>
                  </p:cNvPr>
                  <p:cNvSpPr/>
                  <p:nvPr/>
                </p:nvSpPr>
                <p:spPr>
                  <a:xfrm rot="2051711" flipH="1">
                    <a:off x="4435467" y="3269069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30" name="Oval 1029">
                    <a:extLst>
                      <a:ext uri="{FF2B5EF4-FFF2-40B4-BE49-F238E27FC236}">
                        <a16:creationId xmlns:a16="http://schemas.microsoft.com/office/drawing/2014/main" id="{4584A6BC-33F7-5F52-5A23-094A75830197}"/>
                      </a:ext>
                    </a:extLst>
                  </p:cNvPr>
                  <p:cNvSpPr/>
                  <p:nvPr/>
                </p:nvSpPr>
                <p:spPr>
                  <a:xfrm rot="2316269" flipH="1">
                    <a:off x="4382329" y="3294400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31" name="Oval 1030">
                    <a:extLst>
                      <a:ext uri="{FF2B5EF4-FFF2-40B4-BE49-F238E27FC236}">
                        <a16:creationId xmlns:a16="http://schemas.microsoft.com/office/drawing/2014/main" id="{DFCFC04A-C47C-6DC7-3A98-B6C222658CBB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476895" y="3317024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32" name="Oval 1031">
                    <a:extLst>
                      <a:ext uri="{FF2B5EF4-FFF2-40B4-BE49-F238E27FC236}">
                        <a16:creationId xmlns:a16="http://schemas.microsoft.com/office/drawing/2014/main" id="{09D8D3F2-00D5-325F-0E31-4D4CDEC662DA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437271" y="3224307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33" name="Oval 1032">
                    <a:extLst>
                      <a:ext uri="{FF2B5EF4-FFF2-40B4-BE49-F238E27FC236}">
                        <a16:creationId xmlns:a16="http://schemas.microsoft.com/office/drawing/2014/main" id="{0D5B7A1F-7F16-A390-1040-4E96F2355099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321873" y="3390381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cxnSp>
                <p:nvCxnSpPr>
                  <p:cNvPr id="1034" name="Straight Connector 1033">
                    <a:extLst>
                      <a:ext uri="{FF2B5EF4-FFF2-40B4-BE49-F238E27FC236}">
                        <a16:creationId xmlns:a16="http://schemas.microsoft.com/office/drawing/2014/main" id="{819BADD3-27A3-E8CD-A50A-A1426468732E}"/>
                      </a:ext>
                    </a:extLst>
                  </p:cNvPr>
                  <p:cNvCxnSpPr>
                    <a:cxnSpLocks/>
                    <a:stCxn id="1029" idx="5"/>
                    <a:endCxn id="1030" idx="0"/>
                  </p:cNvCxnSpPr>
                  <p:nvPr/>
                </p:nvCxnSpPr>
                <p:spPr>
                  <a:xfrm flipH="1">
                    <a:off x="4411941" y="3290722"/>
                    <a:ext cx="23850" cy="766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35" name="Straight Connector 1034">
                    <a:extLst>
                      <a:ext uri="{FF2B5EF4-FFF2-40B4-BE49-F238E27FC236}">
                        <a16:creationId xmlns:a16="http://schemas.microsoft.com/office/drawing/2014/main" id="{93DCFEC3-1B06-CED4-F5DE-24351BD227F5}"/>
                      </a:ext>
                    </a:extLst>
                  </p:cNvPr>
                  <p:cNvCxnSpPr>
                    <a:cxnSpLocks/>
                    <a:stCxn id="1029" idx="2"/>
                    <a:endCxn id="1031" idx="7"/>
                  </p:cNvCxnSpPr>
                  <p:nvPr/>
                </p:nvCxnSpPr>
                <p:spPr>
                  <a:xfrm>
                    <a:off x="4468784" y="3297552"/>
                    <a:ext cx="18879" cy="2107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36" name="Straight Connector 1035">
                    <a:extLst>
                      <a:ext uri="{FF2B5EF4-FFF2-40B4-BE49-F238E27FC236}">
                        <a16:creationId xmlns:a16="http://schemas.microsoft.com/office/drawing/2014/main" id="{7C49E638-B775-C608-AB33-7A3EC0968DA7}"/>
                      </a:ext>
                    </a:extLst>
                  </p:cNvPr>
                  <p:cNvCxnSpPr>
                    <a:cxnSpLocks/>
                    <a:stCxn id="1030" idx="4"/>
                    <a:endCxn id="1033" idx="0"/>
                  </p:cNvCxnSpPr>
                  <p:nvPr/>
                </p:nvCxnSpPr>
                <p:spPr>
                  <a:xfrm flipH="1">
                    <a:off x="4346590" y="3326884"/>
                    <a:ext cx="42595" cy="64688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sp>
                <p:nvSpPr>
                  <p:cNvPr id="1037" name="Oval 1036">
                    <a:extLst>
                      <a:ext uri="{FF2B5EF4-FFF2-40B4-BE49-F238E27FC236}">
                        <a16:creationId xmlns:a16="http://schemas.microsoft.com/office/drawing/2014/main" id="{C36B96A2-EE88-EC19-EFFD-919B8125A044}"/>
                      </a:ext>
                    </a:extLst>
                  </p:cNvPr>
                  <p:cNvSpPr/>
                  <p:nvPr/>
                </p:nvSpPr>
                <p:spPr>
                  <a:xfrm rot="230268" flipH="1">
                    <a:off x="4497758" y="3414337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cxnSp>
                <p:nvCxnSpPr>
                  <p:cNvPr id="1038" name="Straight Connector 1037">
                    <a:extLst>
                      <a:ext uri="{FF2B5EF4-FFF2-40B4-BE49-F238E27FC236}">
                        <a16:creationId xmlns:a16="http://schemas.microsoft.com/office/drawing/2014/main" id="{2221A7D3-2B7A-4492-CC1E-2EEF17DE49BD}"/>
                      </a:ext>
                    </a:extLst>
                  </p:cNvPr>
                  <p:cNvCxnSpPr>
                    <a:cxnSpLocks/>
                    <a:stCxn id="1028" idx="0"/>
                    <a:endCxn id="1029" idx="3"/>
                  </p:cNvCxnSpPr>
                  <p:nvPr/>
                </p:nvCxnSpPr>
                <p:spPr>
                  <a:xfrm flipV="1">
                    <a:off x="4454626" y="3305214"/>
                    <a:ext cx="2494" cy="18454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39" name="Straight Connector 1038">
                    <a:extLst>
                      <a:ext uri="{FF2B5EF4-FFF2-40B4-BE49-F238E27FC236}">
                        <a16:creationId xmlns:a16="http://schemas.microsoft.com/office/drawing/2014/main" id="{89B2B652-83F8-70AF-5A65-B4B90EDBFAD7}"/>
                      </a:ext>
                    </a:extLst>
                  </p:cNvPr>
                  <p:cNvCxnSpPr>
                    <a:cxnSpLocks/>
                    <a:stCxn id="1025" idx="4"/>
                    <a:endCxn id="126" idx="7"/>
                  </p:cNvCxnSpPr>
                  <p:nvPr/>
                </p:nvCxnSpPr>
                <p:spPr>
                  <a:xfrm flipH="1">
                    <a:off x="4456081" y="3570658"/>
                    <a:ext cx="27074" cy="75404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40" name="Straight Connector 1039">
                    <a:extLst>
                      <a:ext uri="{FF2B5EF4-FFF2-40B4-BE49-F238E27FC236}">
                        <a16:creationId xmlns:a16="http://schemas.microsoft.com/office/drawing/2014/main" id="{1797DC31-81ED-694E-3940-1A3D05BDA6CD}"/>
                      </a:ext>
                    </a:extLst>
                  </p:cNvPr>
                  <p:cNvCxnSpPr>
                    <a:cxnSpLocks/>
                    <a:stCxn id="127" idx="7"/>
                    <a:endCxn id="1027" idx="3"/>
                  </p:cNvCxnSpPr>
                  <p:nvPr/>
                </p:nvCxnSpPr>
                <p:spPr>
                  <a:xfrm flipV="1">
                    <a:off x="4397518" y="3567247"/>
                    <a:ext cx="12375" cy="8967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41" name="Straight Connector 1040">
                    <a:extLst>
                      <a:ext uri="{FF2B5EF4-FFF2-40B4-BE49-F238E27FC236}">
                        <a16:creationId xmlns:a16="http://schemas.microsoft.com/office/drawing/2014/main" id="{78983679-587A-FB1E-0C3B-E43EDF7D4466}"/>
                      </a:ext>
                    </a:extLst>
                  </p:cNvPr>
                  <p:cNvCxnSpPr>
                    <a:cxnSpLocks/>
                    <a:stCxn id="127" idx="3"/>
                    <a:endCxn id="1024" idx="7"/>
                  </p:cNvCxnSpPr>
                  <p:nvPr/>
                </p:nvCxnSpPr>
                <p:spPr>
                  <a:xfrm flipH="1">
                    <a:off x="4373431" y="3693118"/>
                    <a:ext cx="19609" cy="10969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42" name="Straight Connector 1041">
                    <a:extLst>
                      <a:ext uri="{FF2B5EF4-FFF2-40B4-BE49-F238E27FC236}">
                        <a16:creationId xmlns:a16="http://schemas.microsoft.com/office/drawing/2014/main" id="{9D8D01FC-307E-4482-5908-307862EE14BF}"/>
                      </a:ext>
                    </a:extLst>
                  </p:cNvPr>
                  <p:cNvCxnSpPr>
                    <a:cxnSpLocks/>
                    <a:stCxn id="126" idx="3"/>
                    <a:endCxn id="125" idx="7"/>
                  </p:cNvCxnSpPr>
                  <p:nvPr/>
                </p:nvCxnSpPr>
                <p:spPr>
                  <a:xfrm>
                    <a:off x="4454625" y="3682501"/>
                    <a:ext cx="8912" cy="93314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sp>
                <p:nvSpPr>
                  <p:cNvPr id="1043" name="Oval 1042">
                    <a:extLst>
                      <a:ext uri="{FF2B5EF4-FFF2-40B4-BE49-F238E27FC236}">
                        <a16:creationId xmlns:a16="http://schemas.microsoft.com/office/drawing/2014/main" id="{E5C4AC24-EB40-4F6A-9B29-AF393ECDB273}"/>
                      </a:ext>
                    </a:extLst>
                  </p:cNvPr>
                  <p:cNvSpPr/>
                  <p:nvPr/>
                </p:nvSpPr>
                <p:spPr>
                  <a:xfrm rot="1249615" flipH="1">
                    <a:off x="4366837" y="3478740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44" name="Oval 1043">
                    <a:extLst>
                      <a:ext uri="{FF2B5EF4-FFF2-40B4-BE49-F238E27FC236}">
                        <a16:creationId xmlns:a16="http://schemas.microsoft.com/office/drawing/2014/main" id="{29467E7A-774C-1C7C-F3D9-618F8AC14E4B}"/>
                      </a:ext>
                    </a:extLst>
                  </p:cNvPr>
                  <p:cNvSpPr/>
                  <p:nvPr/>
                </p:nvSpPr>
                <p:spPr>
                  <a:xfrm rot="744043" flipH="1">
                    <a:off x="4489775" y="3478741"/>
                    <a:ext cx="36469" cy="3646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>
                    <a:solidFill>
                      <a:srgbClr val="FFC00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cxnSp>
                <p:nvCxnSpPr>
                  <p:cNvPr id="1045" name="Straight Connector 1044">
                    <a:extLst>
                      <a:ext uri="{FF2B5EF4-FFF2-40B4-BE49-F238E27FC236}">
                        <a16:creationId xmlns:a16="http://schemas.microsoft.com/office/drawing/2014/main" id="{9BB77E50-3533-A483-4F4A-7B8E6B2A2C24}"/>
                      </a:ext>
                    </a:extLst>
                  </p:cNvPr>
                  <p:cNvCxnSpPr>
                    <a:cxnSpLocks/>
                    <a:stCxn id="1033" idx="3"/>
                    <a:endCxn id="1043" idx="7"/>
                  </p:cNvCxnSpPr>
                  <p:nvPr/>
                </p:nvCxnSpPr>
                <p:spPr>
                  <a:xfrm>
                    <a:off x="4347574" y="3425251"/>
                    <a:ext cx="30030" cy="55088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46" name="Straight Connector 1045">
                    <a:extLst>
                      <a:ext uri="{FF2B5EF4-FFF2-40B4-BE49-F238E27FC236}">
                        <a16:creationId xmlns:a16="http://schemas.microsoft.com/office/drawing/2014/main" id="{450B2F17-1C38-5B32-41FD-E1F05BCAEE6D}"/>
                      </a:ext>
                    </a:extLst>
                  </p:cNvPr>
                  <p:cNvCxnSpPr>
                    <a:cxnSpLocks/>
                    <a:stCxn id="1031" idx="3"/>
                    <a:endCxn id="1037" idx="0"/>
                  </p:cNvCxnSpPr>
                  <p:nvPr/>
                </p:nvCxnSpPr>
                <p:spPr>
                  <a:xfrm>
                    <a:off x="4502596" y="3351894"/>
                    <a:ext cx="14616" cy="62484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  <p:cxnSp>
                <p:nvCxnSpPr>
                  <p:cNvPr id="1047" name="Straight Connector 1046">
                    <a:extLst>
                      <a:ext uri="{FF2B5EF4-FFF2-40B4-BE49-F238E27FC236}">
                        <a16:creationId xmlns:a16="http://schemas.microsoft.com/office/drawing/2014/main" id="{A0DCAAA1-0CAE-DB2E-2CC0-DBE13C6099FD}"/>
                      </a:ext>
                    </a:extLst>
                  </p:cNvPr>
                  <p:cNvCxnSpPr>
                    <a:cxnSpLocks/>
                    <a:stCxn id="1037" idx="4"/>
                    <a:endCxn id="1044" idx="0"/>
                  </p:cNvCxnSpPr>
                  <p:nvPr/>
                </p:nvCxnSpPr>
                <p:spPr>
                  <a:xfrm flipH="1">
                    <a:off x="4511925" y="3450764"/>
                    <a:ext cx="2846" cy="2840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C000"/>
                    </a:solidFill>
                    <a:prstDash val="solid"/>
                    <a:round/>
                    <a:tailEnd type="none"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</p:cxnSp>
            </p:grpSp>
            <p:pic>
              <p:nvPicPr>
                <p:cNvPr id="1052" name="Picture 4" descr="Face Recognition Face Detection Icon Isolated Stock Vector (Royalty Free)  1399561478 | Shutterstock">
                  <a:extLst>
                    <a:ext uri="{FF2B5EF4-FFF2-40B4-BE49-F238E27FC236}">
                      <a16:creationId xmlns:a16="http://schemas.microsoft.com/office/drawing/2014/main" id="{1B5718C1-94D1-2900-C4FC-1D428BCEFD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643" b="90000" l="10000" r="90385">
                              <a14:foregroundMark x1="53846" y1="18214" x2="53846" y2="18214"/>
                              <a14:foregroundMark x1="38077" y1="68214" x2="38077" y2="68214"/>
                              <a14:foregroundMark x1="90385" y1="11071" x2="90385" y2="11071"/>
                              <a14:foregroundMark x1="26923" y1="9643" x2="26923" y2="9643"/>
                              <a14:foregroundMark x1="10385" y1="75000" x2="10385" y2="75000"/>
                              <a14:foregroundMark x1="89615" y1="74286" x2="89615" y2="742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6" b="8935"/>
                <a:stretch/>
              </p:blipFill>
              <p:spPr bwMode="auto">
                <a:xfrm>
                  <a:off x="4678719" y="3345725"/>
                  <a:ext cx="381039" cy="368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3" name="Picture 6">
                  <a:extLst>
                    <a:ext uri="{FF2B5EF4-FFF2-40B4-BE49-F238E27FC236}">
                      <a16:creationId xmlns:a16="http://schemas.microsoft.com/office/drawing/2014/main" id="{3C01DC02-508D-43EF-9BBB-E14D149BC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2122" y="3340162"/>
                  <a:ext cx="463791" cy="3794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C913F2F6-778E-5B5E-955A-7AF666800DD2}"/>
                    </a:ext>
                  </a:extLst>
                </p:cNvPr>
                <p:cNvSpPr/>
                <p:nvPr/>
              </p:nvSpPr>
              <p:spPr>
                <a:xfrm>
                  <a:off x="4966729" y="3299440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E7D86C3C-14FA-C1E1-BEA2-EAF944710099}"/>
                    </a:ext>
                  </a:extLst>
                </p:cNvPr>
                <p:cNvSpPr/>
                <p:nvPr/>
              </p:nvSpPr>
              <p:spPr>
                <a:xfrm>
                  <a:off x="4970945" y="3013772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1058" name="Rectangle 1057">
                  <a:extLst>
                    <a:ext uri="{FF2B5EF4-FFF2-40B4-BE49-F238E27FC236}">
                      <a16:creationId xmlns:a16="http://schemas.microsoft.com/office/drawing/2014/main" id="{99F2F7D1-E9FC-6CEA-DC01-7AC9DB4C694B}"/>
                    </a:ext>
                  </a:extLst>
                </p:cNvPr>
                <p:cNvSpPr/>
                <p:nvPr/>
              </p:nvSpPr>
              <p:spPr>
                <a:xfrm>
                  <a:off x="3424003" y="3299440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5845F514-37BA-C1DC-CC4C-4CD49F56A74B}"/>
                    </a:ext>
                  </a:extLst>
                </p:cNvPr>
                <p:cNvSpPr/>
                <p:nvPr/>
              </p:nvSpPr>
              <p:spPr>
                <a:xfrm>
                  <a:off x="3428220" y="3013772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1133" name="Connector: Curved 1132">
                  <a:extLst>
                    <a:ext uri="{FF2B5EF4-FFF2-40B4-BE49-F238E27FC236}">
                      <a16:creationId xmlns:a16="http://schemas.microsoft.com/office/drawing/2014/main" id="{2F5D9761-A416-D834-7054-A7DC6FEE118B}"/>
                    </a:ext>
                  </a:extLst>
                </p:cNvPr>
                <p:cNvCxnSpPr>
                  <a:cxnSpLocks/>
                  <a:stCxn id="1058" idx="1"/>
                  <a:endCxn id="1059" idx="1"/>
                </p:cNvCxnSpPr>
                <p:nvPr/>
              </p:nvCxnSpPr>
              <p:spPr>
                <a:xfrm rot="10800000" flipH="1">
                  <a:off x="3424002" y="3118214"/>
                  <a:ext cx="4217" cy="285668"/>
                </a:xfrm>
                <a:prstGeom prst="curvedConnector3">
                  <a:avLst>
                    <a:gd name="adj1" fmla="val -2953237"/>
                  </a:avLst>
                </a:prstGeom>
                <a:noFill/>
                <a:ln w="6350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tailEnd type="triangl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1134" name="Connector: Curved 1133">
                  <a:extLst>
                    <a:ext uri="{FF2B5EF4-FFF2-40B4-BE49-F238E27FC236}">
                      <a16:creationId xmlns:a16="http://schemas.microsoft.com/office/drawing/2014/main" id="{72112E89-C821-2663-43F6-3FC89F7309EE}"/>
                    </a:ext>
                  </a:extLst>
                </p:cNvPr>
                <p:cNvCxnSpPr>
                  <a:cxnSpLocks/>
                  <a:stCxn id="1057" idx="3"/>
                  <a:endCxn id="1056" idx="3"/>
                </p:cNvCxnSpPr>
                <p:nvPr/>
              </p:nvCxnSpPr>
              <p:spPr>
                <a:xfrm flipH="1">
                  <a:off x="5813833" y="3118214"/>
                  <a:ext cx="4217" cy="285668"/>
                </a:xfrm>
                <a:prstGeom prst="curvedConnector3">
                  <a:avLst>
                    <a:gd name="adj1" fmla="val -2627982"/>
                  </a:avLst>
                </a:prstGeom>
                <a:noFill/>
                <a:ln w="6350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tailEnd type="triangl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pic>
              <p:nvPicPr>
                <p:cNvPr id="1148" name="Picture 8" descr="falling Icon - Free PNG &amp; SVG 39793 - Noun Project">
                  <a:extLst>
                    <a:ext uri="{FF2B5EF4-FFF2-40B4-BE49-F238E27FC236}">
                      <a16:creationId xmlns:a16="http://schemas.microsoft.com/office/drawing/2014/main" id="{49CE8D40-F871-7F1B-165A-DC7C23167D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10000" b="90000" l="10000" r="90000">
                              <a14:foregroundMark x1="74500" y1="76500" x2="74500" y2="76500"/>
                              <a14:foregroundMark x1="72000" y1="37000" x2="72000" y2="37000"/>
                              <a14:foregroundMark x1="59500" y1="24000" x2="59500" y2="24000"/>
                              <a14:foregroundMark x1="54500" y1="22500" x2="54500" y2="22500"/>
                              <a14:foregroundMark x1="29000" y1="25000" x2="29000" y2="25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4737" y="3726808"/>
                  <a:ext cx="461982" cy="4619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1" name="Picture 14" descr="Design personal protective equipment for work Vector Image">
                  <a:extLst>
                    <a:ext uri="{FF2B5EF4-FFF2-40B4-BE49-F238E27FC236}">
                      <a16:creationId xmlns:a16="http://schemas.microsoft.com/office/drawing/2014/main" id="{1EFFC88D-C277-C326-5BB6-4FC09D4D20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6111" b="90000" l="10000" r="90000">
                              <a14:foregroundMark x1="58500" y1="13611" x2="40100" y2="15278"/>
                              <a14:foregroundMark x1="61300" y1="27130" x2="50300" y2="25648"/>
                              <a14:foregroundMark x1="69200" y1="24907" x2="69200" y2="24907"/>
                              <a14:foregroundMark x1="31900" y1="25000" x2="31900" y2="25000"/>
                              <a14:foregroundMark x1="50900" y1="6111" x2="50900" y2="6111"/>
                              <a14:foregroundMark x1="75600" y1="43426" x2="76100" y2="45185"/>
                              <a14:foregroundMark x1="46500" y1="54352" x2="46500" y2="54352"/>
                              <a14:foregroundMark x1="42600" y1="60556" x2="42600" y2="60556"/>
                              <a14:foregroundMark x1="48200" y1="61019" x2="38900" y2="61759"/>
                              <a14:foregroundMark x1="47100" y1="53611" x2="39700" y2="53889"/>
                              <a14:foregroundMark x1="42300" y1="75833" x2="41700" y2="81019"/>
                              <a14:foregroundMark x1="63600" y1="72407" x2="58500" y2="82222"/>
                              <a14:foregroundMark x1="28900" y1="43241" x2="17400" y2="43519"/>
                              <a14:foregroundMark x1="17400" y1="43519" x2="17800" y2="43519"/>
                            </a14:backgroundRemoval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3103" y="3754165"/>
                  <a:ext cx="408071" cy="4407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18FAA339-E69B-2C57-5EA2-DE4936C0E3EA}"/>
                  </a:ext>
                </a:extLst>
              </p:cNvPr>
              <p:cNvGrpSpPr/>
              <p:nvPr/>
            </p:nvGrpSpPr>
            <p:grpSpPr>
              <a:xfrm>
                <a:off x="6170994" y="2004667"/>
                <a:ext cx="2631982" cy="2523123"/>
                <a:chOff x="6170994" y="2004667"/>
                <a:chExt cx="2631982" cy="2523123"/>
              </a:xfrm>
            </p:grpSpPr>
            <p:sp>
              <p:nvSpPr>
                <p:cNvPr id="1071" name="Rectangle 1070">
                  <a:extLst>
                    <a:ext uri="{FF2B5EF4-FFF2-40B4-BE49-F238E27FC236}">
                      <a16:creationId xmlns:a16="http://schemas.microsoft.com/office/drawing/2014/main" id="{C8AC4B87-DCD4-DB4B-87FD-5FA663372FB0}"/>
                    </a:ext>
                  </a:extLst>
                </p:cNvPr>
                <p:cNvSpPr/>
                <p:nvPr/>
              </p:nvSpPr>
              <p:spPr>
                <a:xfrm>
                  <a:off x="6170995" y="2004667"/>
                  <a:ext cx="2631981" cy="252312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grpSp>
              <p:nvGrpSpPr>
                <p:cNvPr id="1146" name="Group 1145">
                  <a:extLst>
                    <a:ext uri="{FF2B5EF4-FFF2-40B4-BE49-F238E27FC236}">
                      <a16:creationId xmlns:a16="http://schemas.microsoft.com/office/drawing/2014/main" id="{00D507FB-D7FB-29B4-50D7-A5D16E66D3BA}"/>
                    </a:ext>
                  </a:extLst>
                </p:cNvPr>
                <p:cNvGrpSpPr/>
                <p:nvPr/>
              </p:nvGrpSpPr>
              <p:grpSpPr>
                <a:xfrm>
                  <a:off x="6170994" y="3299440"/>
                  <a:ext cx="2631982" cy="1095006"/>
                  <a:chOff x="6148169" y="3310868"/>
                  <a:chExt cx="2631982" cy="1095006"/>
                </a:xfrm>
              </p:grpSpPr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B2D0AB48-3133-1AB1-AE04-9B06072730F9}"/>
                      </a:ext>
                    </a:extLst>
                  </p:cNvPr>
                  <p:cNvSpPr/>
                  <p:nvPr/>
                </p:nvSpPr>
                <p:spPr>
                  <a:xfrm>
                    <a:off x="6266474" y="3310868"/>
                    <a:ext cx="2395372" cy="1095006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  <a:alpha val="50000"/>
                    </a:schemeClr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101600" dist="38100" dir="5400000" algn="t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 panose="020F0502020204030204"/>
                    </a:endParaRPr>
                  </a:p>
                </p:txBody>
              </p:sp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AC697823-EB1F-E251-87DD-C91D27D74B16}"/>
                      </a:ext>
                    </a:extLst>
                  </p:cNvPr>
                  <p:cNvSpPr/>
                  <p:nvPr/>
                </p:nvSpPr>
                <p:spPr>
                  <a:xfrm>
                    <a:off x="6148169" y="4160062"/>
                    <a:ext cx="2631982" cy="2458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  <a:sym typeface="Calibri" panose="020F0502020204030204"/>
                      </a:rPr>
                      <a:t>Theories &amp; Statistical Learning</a:t>
                    </a:r>
                  </a:p>
                </p:txBody>
              </p:sp>
            </p:grpSp>
            <p:sp>
              <p:nvSpPr>
                <p:cNvPr id="1070" name="Rectangle 1069">
                  <a:extLst>
                    <a:ext uri="{FF2B5EF4-FFF2-40B4-BE49-F238E27FC236}">
                      <a16:creationId xmlns:a16="http://schemas.microsoft.com/office/drawing/2014/main" id="{C5EBF48C-C715-322C-8A09-8C10DD467E14}"/>
                    </a:ext>
                  </a:extLst>
                </p:cNvPr>
                <p:cNvSpPr/>
                <p:nvPr/>
              </p:nvSpPr>
              <p:spPr>
                <a:xfrm>
                  <a:off x="6289299" y="2127649"/>
                  <a:ext cx="2395372" cy="109500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1016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 panose="020F0502020204030204"/>
                  </a:endParaRPr>
                </a:p>
              </p:txBody>
            </p:sp>
            <p:sp>
              <p:nvSpPr>
                <p:cNvPr id="1073" name="Rectangle 1072">
                  <a:extLst>
                    <a:ext uri="{FF2B5EF4-FFF2-40B4-BE49-F238E27FC236}">
                      <a16:creationId xmlns:a16="http://schemas.microsoft.com/office/drawing/2014/main" id="{6FF05660-ABB1-40F0-E79B-65A18E0B72F7}"/>
                    </a:ext>
                  </a:extLst>
                </p:cNvPr>
                <p:cNvSpPr/>
                <p:nvPr/>
              </p:nvSpPr>
              <p:spPr>
                <a:xfrm>
                  <a:off x="6206934" y="2127649"/>
                  <a:ext cx="2560101" cy="2464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rPr>
                    <a:t>Performance Tracking</a:t>
                  </a:r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DA8E09C2-32CA-5292-4B52-908F740D3E79}"/>
                    </a:ext>
                  </a:extLst>
                </p:cNvPr>
                <p:cNvSpPr/>
                <p:nvPr/>
              </p:nvSpPr>
              <p:spPr>
                <a:xfrm>
                  <a:off x="7832025" y="3303591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4878E6A1-658B-2B50-43F3-F73896C329D0}"/>
                    </a:ext>
                  </a:extLst>
                </p:cNvPr>
                <p:cNvSpPr/>
                <p:nvPr/>
              </p:nvSpPr>
              <p:spPr>
                <a:xfrm>
                  <a:off x="6289299" y="3303591"/>
                  <a:ext cx="847104" cy="2088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grpSp>
              <p:nvGrpSpPr>
                <p:cNvPr id="1174" name="Group 1173">
                  <a:extLst>
                    <a:ext uri="{FF2B5EF4-FFF2-40B4-BE49-F238E27FC236}">
                      <a16:creationId xmlns:a16="http://schemas.microsoft.com/office/drawing/2014/main" id="{256AD5C0-8B25-F024-25C9-D203E6FE5B91}"/>
                    </a:ext>
                  </a:extLst>
                </p:cNvPr>
                <p:cNvGrpSpPr/>
                <p:nvPr/>
              </p:nvGrpSpPr>
              <p:grpSpPr>
                <a:xfrm>
                  <a:off x="6293516" y="2420546"/>
                  <a:ext cx="2331450" cy="806259"/>
                  <a:chOff x="6270691" y="2420546"/>
                  <a:chExt cx="2331450" cy="806259"/>
                </a:xfrm>
              </p:grpSpPr>
              <p:sp>
                <p:nvSpPr>
                  <p:cNvPr id="1085" name="Rectangle 1084">
                    <a:extLst>
                      <a:ext uri="{FF2B5EF4-FFF2-40B4-BE49-F238E27FC236}">
                        <a16:creationId xmlns:a16="http://schemas.microsoft.com/office/drawing/2014/main" id="{9D2D7219-DB10-BC08-391B-51CEDAAE47F3}"/>
                      </a:ext>
                    </a:extLst>
                  </p:cNvPr>
                  <p:cNvSpPr/>
                  <p:nvPr/>
                </p:nvSpPr>
                <p:spPr>
                  <a:xfrm>
                    <a:off x="7755037" y="3017923"/>
                    <a:ext cx="847104" cy="2088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1087" name="Rectangle 1086">
                    <a:extLst>
                      <a:ext uri="{FF2B5EF4-FFF2-40B4-BE49-F238E27FC236}">
                        <a16:creationId xmlns:a16="http://schemas.microsoft.com/office/drawing/2014/main" id="{27F8B820-01B5-BDFC-0122-FFF88AE4918B}"/>
                      </a:ext>
                    </a:extLst>
                  </p:cNvPr>
                  <p:cNvSpPr/>
                  <p:nvPr/>
                </p:nvSpPr>
                <p:spPr>
                  <a:xfrm>
                    <a:off x="6270691" y="3017923"/>
                    <a:ext cx="847104" cy="2088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pic>
                <p:nvPicPr>
                  <p:cNvPr id="1156" name="Picture 32" descr="Productivity - Free business and finance icons">
                    <a:extLst>
                      <a:ext uri="{FF2B5EF4-FFF2-40B4-BE49-F238E27FC236}">
                        <a16:creationId xmlns:a16="http://schemas.microsoft.com/office/drawing/2014/main" id="{4D71F11C-B28A-DA81-A32E-9F43A006F6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0627" t="-10627" r="-10627" b="-10627"/>
                  <a:stretch/>
                </p:blipFill>
                <p:spPr bwMode="auto">
                  <a:xfrm>
                    <a:off x="6476284" y="2421053"/>
                    <a:ext cx="561600" cy="5616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157" name="Picture 16" descr="Safety Statistics Vector Icons free download in SVG, PNG Format">
                    <a:extLst>
                      <a:ext uri="{FF2B5EF4-FFF2-40B4-BE49-F238E27FC236}">
                        <a16:creationId xmlns:a16="http://schemas.microsoft.com/office/drawing/2014/main" id="{DAA6F0DD-46BE-D4DD-8ABB-E2D203BAE1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6396" t="-10022" r="-6396" b="-2770"/>
                  <a:stretch/>
                </p:blipFill>
                <p:spPr bwMode="auto">
                  <a:xfrm>
                    <a:off x="7182853" y="2420546"/>
                    <a:ext cx="562615" cy="5626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158" name="Picture 18" descr="Quality - Free icons">
                    <a:extLst>
                      <a:ext uri="{FF2B5EF4-FFF2-40B4-BE49-F238E27FC236}">
                        <a16:creationId xmlns:a16="http://schemas.microsoft.com/office/drawing/2014/main" id="{5557819C-534F-A6F4-477A-048409298B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1422" t="-7845" r="-11422" b="-14999"/>
                  <a:stretch/>
                </p:blipFill>
                <p:spPr bwMode="auto">
                  <a:xfrm>
                    <a:off x="7890437" y="2421053"/>
                    <a:ext cx="561600" cy="5616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</p:pic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8CBF21E4-A145-996D-6E83-09EBA12AECCC}"/>
                      </a:ext>
                    </a:extLst>
                  </p:cNvPr>
                  <p:cNvSpPr/>
                  <p:nvPr/>
                </p:nvSpPr>
                <p:spPr>
                  <a:xfrm>
                    <a:off x="6280822" y="2983349"/>
                    <a:ext cx="955278" cy="2088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SG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  <a:sym typeface="Calibri" panose="020F0502020204030204"/>
                      </a:rPr>
                      <a:t>Productivity</a:t>
                    </a:r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FA7A5009-3C11-8F4F-832E-ED8679F915C7}"/>
                      </a:ext>
                    </a:extLst>
                  </p:cNvPr>
                  <p:cNvSpPr/>
                  <p:nvPr/>
                </p:nvSpPr>
                <p:spPr>
                  <a:xfrm>
                    <a:off x="7102863" y="2983349"/>
                    <a:ext cx="727103" cy="2088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SG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  <a:sym typeface="Calibri" panose="020F0502020204030204"/>
                      </a:rPr>
                      <a:t>Safety</a:t>
                    </a:r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46CD3AA0-B103-5F16-6DBD-42D3032836BF}"/>
                      </a:ext>
                    </a:extLst>
                  </p:cNvPr>
                  <p:cNvSpPr/>
                  <p:nvPr/>
                </p:nvSpPr>
                <p:spPr>
                  <a:xfrm>
                    <a:off x="7747007" y="2983349"/>
                    <a:ext cx="847104" cy="2088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SG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  <a:sym typeface="Calibri" panose="020F0502020204030204"/>
                      </a:rPr>
                      <a:t>Quality</a:t>
                    </a:r>
                  </a:p>
                </p:txBody>
              </p:sp>
            </p:grpSp>
          </p:grpSp>
          <p:grpSp>
            <p:nvGrpSpPr>
              <p:cNvPr id="1181" name="Group 1180">
                <a:extLst>
                  <a:ext uri="{FF2B5EF4-FFF2-40B4-BE49-F238E27FC236}">
                    <a16:creationId xmlns:a16="http://schemas.microsoft.com/office/drawing/2014/main" id="{9410CEB7-315F-7A64-52D0-44A8DB614C8A}"/>
                  </a:ext>
                </a:extLst>
              </p:cNvPr>
              <p:cNvGrpSpPr/>
              <p:nvPr/>
            </p:nvGrpSpPr>
            <p:grpSpPr>
              <a:xfrm>
                <a:off x="6526291" y="3410813"/>
                <a:ext cx="1921389" cy="667968"/>
                <a:chOff x="6553473" y="3410813"/>
                <a:chExt cx="1921389" cy="667968"/>
              </a:xfrm>
            </p:grpSpPr>
            <p:pic>
              <p:nvPicPr>
                <p:cNvPr id="1178" name="Picture 1177">
                  <a:extLst>
                    <a:ext uri="{FF2B5EF4-FFF2-40B4-BE49-F238E27FC236}">
                      <a16:creationId xmlns:a16="http://schemas.microsoft.com/office/drawing/2014/main" id="{1256922E-DF93-4EB2-3DEB-FE7FDD0F4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3221" t="2221" b="1778"/>
                <a:stretch/>
              </p:blipFill>
              <p:spPr>
                <a:xfrm>
                  <a:off x="6553473" y="3418283"/>
                  <a:ext cx="926793" cy="66049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80" name="Picture 22" descr="What is Data Analytics? Introduction to Data Analysis | LaptrinhX">
                  <a:extLst>
                    <a:ext uri="{FF2B5EF4-FFF2-40B4-BE49-F238E27FC236}">
                      <a16:creationId xmlns:a16="http://schemas.microsoft.com/office/drawing/2014/main" id="{85D3AA91-B360-B583-501A-5CBFFC4020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0824" y="3410813"/>
                  <a:ext cx="784038" cy="667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6C0BA485-12A8-5288-8ED9-D66CA0B0EAC9}"/>
                </a:ext>
              </a:extLst>
            </p:cNvPr>
            <p:cNvSpPr/>
            <p:nvPr/>
          </p:nvSpPr>
          <p:spPr>
            <a:xfrm>
              <a:off x="58019" y="1692029"/>
              <a:ext cx="3197988" cy="271187"/>
            </a:xfrm>
            <a:prstGeom prst="rect">
              <a:avLst/>
            </a:prstGeom>
            <a:noFill/>
            <a:ln w="12700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AI-assisted Digital Monitoring</a:t>
              </a:r>
              <a:endParaRPr kumimoji="0" lang="en-SG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FFB60769-276F-0588-FE0D-03D3556AA33D}"/>
                </a:ext>
              </a:extLst>
            </p:cNvPr>
            <p:cNvSpPr/>
            <p:nvPr/>
          </p:nvSpPr>
          <p:spPr>
            <a:xfrm>
              <a:off x="3256008" y="1691084"/>
              <a:ext cx="2631982" cy="271187"/>
            </a:xfrm>
            <a:prstGeom prst="rect">
              <a:avLst/>
            </a:prstGeom>
            <a:noFill/>
            <a:ln w="12700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Human Factors Capturing</a:t>
              </a:r>
              <a:endParaRPr kumimoji="0" lang="en-SG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711BFFFA-F9B3-8C3F-901B-890DCB3EF285}"/>
                </a:ext>
              </a:extLst>
            </p:cNvPr>
            <p:cNvSpPr/>
            <p:nvPr/>
          </p:nvSpPr>
          <p:spPr>
            <a:xfrm>
              <a:off x="5992794" y="1691084"/>
              <a:ext cx="2988380" cy="271187"/>
            </a:xfrm>
            <a:prstGeom prst="rect">
              <a:avLst/>
            </a:prstGeom>
            <a:noFill/>
            <a:ln w="12700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Analyses &amp; Understanding</a:t>
              </a:r>
              <a:endParaRPr kumimoji="0" lang="en-SG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6009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Project proposals…">
            <a:extLst>
              <a:ext uri="{FF2B5EF4-FFF2-40B4-BE49-F238E27FC236}">
                <a16:creationId xmlns:a16="http://schemas.microsoft.com/office/drawing/2014/main" id="{6F00BC60-9721-45B0-A791-C13532AA31CC}"/>
              </a:ext>
            </a:extLst>
          </p:cNvPr>
          <p:cNvSpPr txBox="1"/>
          <p:nvPr/>
        </p:nvSpPr>
        <p:spPr>
          <a:xfrm>
            <a:off x="701040" y="253156"/>
            <a:ext cx="778002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hangingPunct="0"/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Motivation &amp; 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36F9A1-89EA-4C86-9684-2FF98659DCD5}"/>
              </a:ext>
            </a:extLst>
          </p:cNvPr>
          <p:cNvSpPr/>
          <p:nvPr/>
        </p:nvSpPr>
        <p:spPr>
          <a:xfrm>
            <a:off x="339090" y="833898"/>
            <a:ext cx="8503920" cy="14630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7" name="Picture 4" descr="The Labor Shortage in Japan | Guidable">
            <a:extLst>
              <a:ext uri="{FF2B5EF4-FFF2-40B4-BE49-F238E27FC236}">
                <a16:creationId xmlns:a16="http://schemas.microsoft.com/office/drawing/2014/main" id="{A14DD7E4-144B-44DD-B73B-B86364E5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814" y="933069"/>
            <a:ext cx="1863914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8F1FC3-91B6-468E-8AC9-EA52BF098872}"/>
              </a:ext>
            </a:extLst>
          </p:cNvPr>
          <p:cNvSpPr txBox="1"/>
          <p:nvPr/>
        </p:nvSpPr>
        <p:spPr>
          <a:xfrm>
            <a:off x="2558252" y="2353729"/>
            <a:ext cx="4224873" cy="2769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Major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challenges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facing Singapore in Construction (selected)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0FBAE-E8C5-4997-AAA6-C57446503B2C}"/>
              </a:ext>
            </a:extLst>
          </p:cNvPr>
          <p:cNvSpPr txBox="1"/>
          <p:nvPr/>
        </p:nvSpPr>
        <p:spPr>
          <a:xfrm>
            <a:off x="668373" y="1951248"/>
            <a:ext cx="1682795" cy="2616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Covid-19 Pandemics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362F7-E458-4DC7-A885-239A9DE49B8F}"/>
              </a:ext>
            </a:extLst>
          </p:cNvPr>
          <p:cNvSpPr txBox="1"/>
          <p:nvPr/>
        </p:nvSpPr>
        <p:spPr>
          <a:xfrm>
            <a:off x="3080615" y="1985739"/>
            <a:ext cx="1102223" cy="2616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Labor  Shortage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8CCB8-C9C2-4DB4-BDF7-8196ED34307F}"/>
              </a:ext>
            </a:extLst>
          </p:cNvPr>
          <p:cNvSpPr txBox="1"/>
          <p:nvPr/>
        </p:nvSpPr>
        <p:spPr>
          <a:xfrm>
            <a:off x="6839859" y="1985738"/>
            <a:ext cx="1956125" cy="2616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/>
            <a:r>
              <a:rPr lang="en-US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Productivity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15" name="Picture 2" descr="IUCN statement on the COVID-19 pandemic | IUCN">
            <a:extLst>
              <a:ext uri="{FF2B5EF4-FFF2-40B4-BE49-F238E27FC236}">
                <a16:creationId xmlns:a16="http://schemas.microsoft.com/office/drawing/2014/main" id="{A99FDDB6-BCC1-4256-927A-B819D879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5" y="937507"/>
            <a:ext cx="178816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BSCRIBE TODAY">
            <a:extLst>
              <a:ext uri="{FF2B5EF4-FFF2-40B4-BE49-F238E27FC236}">
                <a16:creationId xmlns:a16="http://schemas.microsoft.com/office/drawing/2014/main" id="{A72D5820-2AF4-462D-8684-3342BBDCA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1"/>
          <a:stretch/>
        </p:blipFill>
        <p:spPr bwMode="auto">
          <a:xfrm>
            <a:off x="4913062" y="940208"/>
            <a:ext cx="1811204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23247C-18DB-4A23-BE2B-D5A820689AF1}"/>
              </a:ext>
            </a:extLst>
          </p:cNvPr>
          <p:cNvSpPr txBox="1"/>
          <p:nvPr/>
        </p:nvSpPr>
        <p:spPr>
          <a:xfrm>
            <a:off x="4810150" y="2002839"/>
            <a:ext cx="2170106" cy="2616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/>
            <a:r>
              <a:rPr lang="en-US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Underground Construction Risks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1030" name="Picture 6" descr="Migrant construction workers in Singapore Stock Photo - Alamy">
            <a:extLst>
              <a:ext uri="{FF2B5EF4-FFF2-40B4-BE49-F238E27FC236}">
                <a16:creationId xmlns:a16="http://schemas.microsoft.com/office/drawing/2014/main" id="{A680D42C-18E1-4441-A52B-06049D45D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" b="19384"/>
          <a:stretch/>
        </p:blipFill>
        <p:spPr bwMode="auto">
          <a:xfrm>
            <a:off x="6924361" y="933068"/>
            <a:ext cx="1682795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09A56-C52B-4043-A5BA-D34080EAD1E7}"/>
              </a:ext>
            </a:extLst>
          </p:cNvPr>
          <p:cNvSpPr txBox="1"/>
          <p:nvPr/>
        </p:nvSpPr>
        <p:spPr>
          <a:xfrm>
            <a:off x="701040" y="2790880"/>
            <a:ext cx="6781663" cy="17081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 defTabSz="457200">
              <a:lnSpc>
                <a:spcPct val="150000"/>
              </a:lnSpc>
              <a:buFontTx/>
              <a:buAutoNum type="arabicParenR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transform construction industry during &amp; post pandemic periods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reduce construction risks and enhance construction safety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boost construction productivity while reducing manpower usage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ensure high quality of construction products within given plan/schedule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provide good start point for life-cycle structural monitoring and management  </a:t>
            </a:r>
          </a:p>
        </p:txBody>
      </p:sp>
    </p:spTree>
    <p:extLst>
      <p:ext uri="{BB962C8B-B14F-4D97-AF65-F5344CB8AC3E}">
        <p14:creationId xmlns:p14="http://schemas.microsoft.com/office/powerpoint/2010/main" val="39067595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324147A1-0BD1-2D8B-DB24-9FFED155FE2A}"/>
              </a:ext>
            </a:extLst>
          </p:cNvPr>
          <p:cNvCxnSpPr>
            <a:cxnSpLocks/>
            <a:stCxn id="101" idx="3"/>
            <a:endCxn id="1031" idx="1"/>
          </p:cNvCxnSpPr>
          <p:nvPr/>
        </p:nvCxnSpPr>
        <p:spPr>
          <a:xfrm flipV="1">
            <a:off x="1332145" y="2919516"/>
            <a:ext cx="5731966" cy="6084"/>
          </a:xfrm>
          <a:prstGeom prst="straightConnector1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B5D696B-FF7D-494D-ADD7-DB073A5156E6}"/>
              </a:ext>
            </a:extLst>
          </p:cNvPr>
          <p:cNvCxnSpPr>
            <a:cxnSpLocks/>
            <a:stCxn id="5" idx="0"/>
            <a:endCxn id="31" idx="1"/>
          </p:cNvCxnSpPr>
          <p:nvPr/>
        </p:nvCxnSpPr>
        <p:spPr>
          <a:xfrm>
            <a:off x="931336" y="2071622"/>
            <a:ext cx="838247" cy="0"/>
          </a:xfrm>
          <a:prstGeom prst="straightConnector1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C00BFB-09D2-4D2B-B944-5CCF84E19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80151" y="4877138"/>
            <a:ext cx="177291" cy="276999"/>
          </a:xfrm>
        </p:spPr>
        <p:txBody>
          <a:bodyPr/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pPr marL="0" marR="0" lvl="0" indent="0" algn="l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8" name="文本框 5138">
            <a:extLst>
              <a:ext uri="{FF2B5EF4-FFF2-40B4-BE49-F238E27FC236}">
                <a16:creationId xmlns:a16="http://schemas.microsoft.com/office/drawing/2014/main" id="{0F995F00-4DC9-421D-AA0A-165B21A2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318729"/>
            <a:ext cx="871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Example: Heat Strain, Working Behaviours, and Work Performance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6D686-DCCE-C08B-9487-3766CF349336}"/>
              </a:ext>
            </a:extLst>
          </p:cNvPr>
          <p:cNvSpPr/>
          <p:nvPr/>
        </p:nvSpPr>
        <p:spPr>
          <a:xfrm>
            <a:off x="6958606" y="3236252"/>
            <a:ext cx="2185394" cy="523218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Work Performance, </a:t>
            </a:r>
            <a:b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</a:br>
            <a: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Schedule, Site-layout, etc.</a:t>
            </a:r>
          </a:p>
        </p:txBody>
      </p:sp>
      <p:pic>
        <p:nvPicPr>
          <p:cNvPr id="2" name="Picture 8" descr="CCTV Camera at best price in Srinagar by Happy World Agencies | ID:  6992889555">
            <a:extLst>
              <a:ext uri="{FF2B5EF4-FFF2-40B4-BE49-F238E27FC236}">
                <a16:creationId xmlns:a16="http://schemas.microsoft.com/office/drawing/2014/main" id="{52057B91-AE44-E188-58E8-563B25976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r="4839"/>
          <a:stretch/>
        </p:blipFill>
        <p:spPr bwMode="auto">
          <a:xfrm>
            <a:off x="595178" y="3434186"/>
            <a:ext cx="674400" cy="67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129D137F-9081-3DD0-B4A5-6292AA078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21376" r="41934" b="41021"/>
          <a:stretch/>
        </p:blipFill>
        <p:spPr>
          <a:xfrm>
            <a:off x="595178" y="1735464"/>
            <a:ext cx="672316" cy="67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0"/>
                </a:moveTo>
                <a:cubicBezTo>
                  <a:pt x="4839" y="0"/>
                  <a:pt x="0" y="4836"/>
                  <a:pt x="0" y="10800"/>
                </a:cubicBezTo>
                <a:cubicBezTo>
                  <a:pt x="0" y="16764"/>
                  <a:pt x="4839" y="21600"/>
                  <a:pt x="10804" y="21600"/>
                </a:cubicBezTo>
                <a:cubicBezTo>
                  <a:pt x="16769" y="21600"/>
                  <a:pt x="21600" y="16764"/>
                  <a:pt x="21600" y="10800"/>
                </a:cubicBezTo>
                <a:cubicBezTo>
                  <a:pt x="21600" y="4836"/>
                  <a:pt x="16769" y="0"/>
                  <a:pt x="10804" y="0"/>
                </a:cubicBezTo>
                <a:close/>
              </a:path>
            </a:pathLst>
          </a:custGeom>
          <a:ln w="12700" cap="flat">
            <a:solidFill>
              <a:schemeClr val="tx1"/>
            </a:solidFill>
            <a:prstDash val="solid"/>
            <a:round/>
          </a:ln>
          <a:effectLst/>
        </p:spPr>
      </p:pic>
      <p:pic>
        <p:nvPicPr>
          <p:cNvPr id="8" name="Picture 4" descr="Heavy equipment operator - Wikipedia">
            <a:extLst>
              <a:ext uri="{FF2B5EF4-FFF2-40B4-BE49-F238E27FC236}">
                <a16:creationId xmlns:a16="http://schemas.microsoft.com/office/drawing/2014/main" id="{0ABDB0BE-8163-F387-9738-A4761D44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83" y="3189501"/>
            <a:ext cx="1749965" cy="11637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3B30AA4-AE68-D193-693B-6CD9B74D5A30}"/>
              </a:ext>
            </a:extLst>
          </p:cNvPr>
          <p:cNvGrpSpPr/>
          <p:nvPr/>
        </p:nvGrpSpPr>
        <p:grpSpPr>
          <a:xfrm>
            <a:off x="1332145" y="1481307"/>
            <a:ext cx="2187403" cy="1180630"/>
            <a:chOff x="1138416" y="1481307"/>
            <a:chExt cx="2187403" cy="118063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4931EF-EA65-5C7C-6866-C907F68B2E77}"/>
                </a:ext>
              </a:extLst>
            </p:cNvPr>
            <p:cNvGrpSpPr/>
            <p:nvPr/>
          </p:nvGrpSpPr>
          <p:grpSpPr>
            <a:xfrm>
              <a:off x="1138416" y="1571494"/>
              <a:ext cx="344732" cy="1000256"/>
              <a:chOff x="2120705" y="3569063"/>
              <a:chExt cx="496650" cy="1441055"/>
            </a:xfrm>
          </p:grpSpPr>
          <p:pic>
            <p:nvPicPr>
              <p:cNvPr id="24" name="Picture 4" descr="Heart Signal Ekg Electrocardiography Svg Png Icon Free Download (#490421) -  OnlineWebFonts.COM">
                <a:extLst>
                  <a:ext uri="{FF2B5EF4-FFF2-40B4-BE49-F238E27FC236}">
                    <a16:creationId xmlns:a16="http://schemas.microsoft.com/office/drawing/2014/main" id="{12DEE031-8FB7-46B2-40EC-3AF65B6276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0705" y="4646932"/>
                <a:ext cx="448266" cy="363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Thermometer - Free weather icons">
                <a:extLst>
                  <a:ext uri="{FF2B5EF4-FFF2-40B4-BE49-F238E27FC236}">
                    <a16:creationId xmlns:a16="http://schemas.microsoft.com/office/drawing/2014/main" id="{C447C065-4F28-A403-1F6A-B056CE54CF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0705" y="3569063"/>
                <a:ext cx="496650" cy="496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sweat Icon - Free PNG &amp; SVG 2206069 - Noun Project">
                <a:extLst>
                  <a:ext uri="{FF2B5EF4-FFF2-40B4-BE49-F238E27FC236}">
                    <a16:creationId xmlns:a16="http://schemas.microsoft.com/office/drawing/2014/main" id="{C8524433-D6C9-D623-E254-72E2C6230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95" t="21095" r="21095" b="21095"/>
              <a:stretch/>
            </p:blipFill>
            <p:spPr bwMode="auto">
              <a:xfrm>
                <a:off x="2120705" y="4110771"/>
                <a:ext cx="496650" cy="496650"/>
              </a:xfrm>
              <a:prstGeom prst="rect">
                <a:avLst/>
              </a:prstGeom>
              <a:solidFill>
                <a:srgbClr val="FFFFFF"/>
              </a:solidFill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DAD547-7E99-54BC-079B-2259A643D57D}"/>
                </a:ext>
              </a:extLst>
            </p:cNvPr>
            <p:cNvGrpSpPr/>
            <p:nvPr/>
          </p:nvGrpSpPr>
          <p:grpSpPr>
            <a:xfrm>
              <a:off x="1575854" y="1481307"/>
              <a:ext cx="1749965" cy="1180630"/>
              <a:chOff x="2742799" y="3469502"/>
              <a:chExt cx="1749965" cy="118063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B06657-E467-60B5-3501-AB6409F9F048}"/>
                  </a:ext>
                </a:extLst>
              </p:cNvPr>
              <p:cNvSpPr/>
              <p:nvPr/>
            </p:nvSpPr>
            <p:spPr>
              <a:xfrm>
                <a:off x="3936522" y="4390088"/>
                <a:ext cx="556242" cy="260044"/>
              </a:xfrm>
              <a:prstGeom prst="rect">
                <a:avLst/>
              </a:prstGeom>
              <a:noFill/>
              <a:ln w="25400" cap="flat">
                <a:noFill/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algn="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Time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CA8B319-9740-94AB-E9CC-C4C1F3BBDBA8}"/>
                  </a:ext>
                </a:extLst>
              </p:cNvPr>
              <p:cNvGrpSpPr/>
              <p:nvPr/>
            </p:nvGrpSpPr>
            <p:grpSpPr>
              <a:xfrm>
                <a:off x="2742799" y="3469502"/>
                <a:ext cx="1749965" cy="1180630"/>
                <a:chOff x="2742799" y="3469502"/>
                <a:chExt cx="1749965" cy="118063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7D8612E-D5C0-F45A-A9D3-4C460BA43B8F}"/>
                    </a:ext>
                  </a:extLst>
                </p:cNvPr>
                <p:cNvSpPr/>
                <p:nvPr/>
              </p:nvSpPr>
              <p:spPr>
                <a:xfrm>
                  <a:off x="2742799" y="3469502"/>
                  <a:ext cx="1749965" cy="1180630"/>
                </a:xfrm>
                <a:prstGeom prst="rect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0524D11-721B-D666-DDE8-382C5D279BD6}"/>
                    </a:ext>
                  </a:extLst>
                </p:cNvPr>
                <p:cNvGrpSpPr/>
                <p:nvPr/>
              </p:nvGrpSpPr>
              <p:grpSpPr>
                <a:xfrm>
                  <a:off x="2784453" y="3715396"/>
                  <a:ext cx="1666656" cy="688842"/>
                  <a:chOff x="3004022" y="3655174"/>
                  <a:chExt cx="1428019" cy="688842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E0AE201D-A3AB-E96B-18F2-789B1DF117A5}"/>
                      </a:ext>
                    </a:extLst>
                  </p:cNvPr>
                  <p:cNvSpPr/>
                  <p:nvPr/>
                </p:nvSpPr>
                <p:spPr>
                  <a:xfrm>
                    <a:off x="3004022" y="3655174"/>
                    <a:ext cx="1428019" cy="644092"/>
                  </a:xfrm>
                  <a:custGeom>
                    <a:avLst/>
                    <a:gdLst>
                      <a:gd name="connsiteX0" fmla="*/ 435 w 1428019"/>
                      <a:gd name="connsiteY0" fmla="*/ 476138 h 490503"/>
                      <a:gd name="connsiteX1" fmla="*/ 75080 w 1428019"/>
                      <a:gd name="connsiteY1" fmla="*/ 476138 h 490503"/>
                      <a:gd name="connsiteX2" fmla="*/ 466966 w 1428019"/>
                      <a:gd name="connsiteY2" fmla="*/ 326848 h 490503"/>
                      <a:gd name="connsiteX3" fmla="*/ 914835 w 1428019"/>
                      <a:gd name="connsiteY3" fmla="*/ 277 h 490503"/>
                      <a:gd name="connsiteX4" fmla="*/ 1260068 w 1428019"/>
                      <a:gd name="connsiteY4" fmla="*/ 270865 h 490503"/>
                      <a:gd name="connsiteX5" fmla="*/ 1428019 w 1428019"/>
                      <a:gd name="connsiteY5" fmla="*/ 308187 h 490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28019" h="490503">
                        <a:moveTo>
                          <a:pt x="435" y="476138"/>
                        </a:moveTo>
                        <a:cubicBezTo>
                          <a:pt x="-1120" y="488579"/>
                          <a:pt x="-2675" y="501020"/>
                          <a:pt x="75080" y="476138"/>
                        </a:cubicBezTo>
                        <a:cubicBezTo>
                          <a:pt x="152835" y="451256"/>
                          <a:pt x="327007" y="406158"/>
                          <a:pt x="466966" y="326848"/>
                        </a:cubicBezTo>
                        <a:cubicBezTo>
                          <a:pt x="606925" y="247538"/>
                          <a:pt x="782651" y="9607"/>
                          <a:pt x="914835" y="277"/>
                        </a:cubicBezTo>
                        <a:cubicBezTo>
                          <a:pt x="1047019" y="-9054"/>
                          <a:pt x="1174537" y="219547"/>
                          <a:pt x="1260068" y="270865"/>
                        </a:cubicBezTo>
                        <a:cubicBezTo>
                          <a:pt x="1345599" y="322183"/>
                          <a:pt x="1386809" y="315185"/>
                          <a:pt x="1428019" y="308187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D7144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4E7A1A1C-E2EE-A92F-778B-72CA57B2B07E}"/>
                      </a:ext>
                    </a:extLst>
                  </p:cNvPr>
                  <p:cNvSpPr/>
                  <p:nvPr/>
                </p:nvSpPr>
                <p:spPr>
                  <a:xfrm>
                    <a:off x="3004457" y="3657045"/>
                    <a:ext cx="1380931" cy="336063"/>
                  </a:xfrm>
                  <a:custGeom>
                    <a:avLst/>
                    <a:gdLst>
                      <a:gd name="connsiteX0" fmla="*/ 0 w 1380931"/>
                      <a:gd name="connsiteY0" fmla="*/ 279918 h 336063"/>
                      <a:gd name="connsiteX1" fmla="*/ 270588 w 1380931"/>
                      <a:gd name="connsiteY1" fmla="*/ 233265 h 336063"/>
                      <a:gd name="connsiteX2" fmla="*/ 578498 w 1380931"/>
                      <a:gd name="connsiteY2" fmla="*/ 335902 h 336063"/>
                      <a:gd name="connsiteX3" fmla="*/ 895739 w 1380931"/>
                      <a:gd name="connsiteY3" fmla="*/ 205273 h 336063"/>
                      <a:gd name="connsiteX4" fmla="*/ 1380931 w 1380931"/>
                      <a:gd name="connsiteY4" fmla="*/ 0 h 336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31" h="336063">
                        <a:moveTo>
                          <a:pt x="0" y="279918"/>
                        </a:moveTo>
                        <a:cubicBezTo>
                          <a:pt x="87086" y="251926"/>
                          <a:pt x="174172" y="223934"/>
                          <a:pt x="270588" y="233265"/>
                        </a:cubicBezTo>
                        <a:cubicBezTo>
                          <a:pt x="367004" y="242596"/>
                          <a:pt x="474306" y="340567"/>
                          <a:pt x="578498" y="335902"/>
                        </a:cubicBezTo>
                        <a:cubicBezTo>
                          <a:pt x="682690" y="331237"/>
                          <a:pt x="895739" y="205273"/>
                          <a:pt x="895739" y="205273"/>
                        </a:cubicBezTo>
                        <a:lnTo>
                          <a:pt x="1380931" y="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181C62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FEE4BF0D-790B-77DA-3634-103349FBC30B}"/>
                      </a:ext>
                    </a:extLst>
                  </p:cNvPr>
                  <p:cNvSpPr/>
                  <p:nvPr/>
                </p:nvSpPr>
                <p:spPr>
                  <a:xfrm>
                    <a:off x="3013788" y="3867960"/>
                    <a:ext cx="1362269" cy="476056"/>
                  </a:xfrm>
                  <a:custGeom>
                    <a:avLst/>
                    <a:gdLst>
                      <a:gd name="connsiteX0" fmla="*/ 0 w 1362269"/>
                      <a:gd name="connsiteY0" fmla="*/ 391889 h 476056"/>
                      <a:gd name="connsiteX1" fmla="*/ 587828 w 1362269"/>
                      <a:gd name="connsiteY1" fmla="*/ 447873 h 476056"/>
                      <a:gd name="connsiteX2" fmla="*/ 933061 w 1362269"/>
                      <a:gd name="connsiteY2" fmla="*/ 4 h 476056"/>
                      <a:gd name="connsiteX3" fmla="*/ 1138334 w 1362269"/>
                      <a:gd name="connsiteY3" fmla="*/ 438542 h 476056"/>
                      <a:gd name="connsiteX4" fmla="*/ 1362269 w 1362269"/>
                      <a:gd name="connsiteY4" fmla="*/ 9334 h 476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2269" h="476056">
                        <a:moveTo>
                          <a:pt x="0" y="391889"/>
                        </a:moveTo>
                        <a:cubicBezTo>
                          <a:pt x="216159" y="452538"/>
                          <a:pt x="432318" y="513187"/>
                          <a:pt x="587828" y="447873"/>
                        </a:cubicBezTo>
                        <a:cubicBezTo>
                          <a:pt x="743338" y="382559"/>
                          <a:pt x="841310" y="1559"/>
                          <a:pt x="933061" y="4"/>
                        </a:cubicBezTo>
                        <a:cubicBezTo>
                          <a:pt x="1024812" y="-1551"/>
                          <a:pt x="1066799" y="436987"/>
                          <a:pt x="1138334" y="438542"/>
                        </a:cubicBezTo>
                        <a:cubicBezTo>
                          <a:pt x="1209869" y="440097"/>
                          <a:pt x="1286069" y="224715"/>
                          <a:pt x="1362269" y="9334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92D050"/>
                    </a:solidFill>
                    <a:prstDash val="solid"/>
                    <a:round/>
                  </a:ln>
                  <a:effectLst/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none"/>
                </p:style>
                <p:txBody>
                  <a:bodyPr rtlCol="0" anchor="ctr"/>
                  <a:lstStyle/>
                  <a:p>
                    <a:pPr marL="0" marR="0" lvl="0" indent="0" algn="ctr" defTabSz="457163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  <a:sym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5A5A2A5-028E-52C0-EC1C-76A5BCD96D05}"/>
              </a:ext>
            </a:extLst>
          </p:cNvPr>
          <p:cNvGrpSpPr/>
          <p:nvPr/>
        </p:nvGrpSpPr>
        <p:grpSpPr>
          <a:xfrm>
            <a:off x="3995035" y="1481159"/>
            <a:ext cx="1749965" cy="1180778"/>
            <a:chOff x="4783037" y="3469428"/>
            <a:chExt cx="1749965" cy="118077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59D3410-38C3-1D59-4097-353ED5A16748}"/>
                </a:ext>
              </a:extLst>
            </p:cNvPr>
            <p:cNvSpPr/>
            <p:nvPr/>
          </p:nvSpPr>
          <p:spPr>
            <a:xfrm>
              <a:off x="6039860" y="3469428"/>
              <a:ext cx="477573" cy="1180778"/>
            </a:xfrm>
            <a:prstGeom prst="rect">
              <a:avLst/>
            </a:prstGeom>
            <a:solidFill>
              <a:srgbClr val="D71440">
                <a:alpha val="20000"/>
              </a:srgbClr>
            </a:solidFill>
            <a:ln w="9525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A73CF88-2D94-C4DD-8E59-7E9337BBF419}"/>
                </a:ext>
              </a:extLst>
            </p:cNvPr>
            <p:cNvSpPr/>
            <p:nvPr/>
          </p:nvSpPr>
          <p:spPr>
            <a:xfrm>
              <a:off x="4783038" y="3469428"/>
              <a:ext cx="1256823" cy="118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893D607-E268-53CB-56FB-B0065657290C}"/>
                </a:ext>
              </a:extLst>
            </p:cNvPr>
            <p:cNvGrpSpPr/>
            <p:nvPr/>
          </p:nvGrpSpPr>
          <p:grpSpPr>
            <a:xfrm>
              <a:off x="4783037" y="3469428"/>
              <a:ext cx="1749965" cy="1180778"/>
              <a:chOff x="4821611" y="3450728"/>
              <a:chExt cx="1725516" cy="119834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A11A9C0-D2A5-6262-3C71-431C4411F456}"/>
                  </a:ext>
                </a:extLst>
              </p:cNvPr>
              <p:cNvSpPr/>
              <p:nvPr/>
            </p:nvSpPr>
            <p:spPr>
              <a:xfrm>
                <a:off x="4821611" y="3450728"/>
                <a:ext cx="1710165" cy="1198342"/>
              </a:xfrm>
              <a:prstGeom prst="rect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38CEBE-AB06-0B1F-694D-646C5F7208DE}"/>
                  </a:ext>
                </a:extLst>
              </p:cNvPr>
              <p:cNvSpPr/>
              <p:nvPr/>
            </p:nvSpPr>
            <p:spPr>
              <a:xfrm>
                <a:off x="4895850" y="4144909"/>
                <a:ext cx="1055871" cy="263946"/>
              </a:xfrm>
              <a:prstGeom prst="rect">
                <a:avLst/>
              </a:prstGeom>
              <a:noFill/>
              <a:ln w="25400" cap="flat">
                <a:noFill/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algn="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Current status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D0723E-4F6E-97B1-E1E5-3BBE63E7BDF1}"/>
                  </a:ext>
                </a:extLst>
              </p:cNvPr>
              <p:cNvGrpSpPr/>
              <p:nvPr/>
            </p:nvGrpSpPr>
            <p:grpSpPr>
              <a:xfrm>
                <a:off x="4960620" y="3589020"/>
                <a:ext cx="1417431" cy="967740"/>
                <a:chOff x="4960620" y="3589020"/>
                <a:chExt cx="1417431" cy="967740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823378E-BFAE-7C88-1073-F25AF2E5FD28}"/>
                    </a:ext>
                  </a:extLst>
                </p:cNvPr>
                <p:cNvSpPr/>
                <p:nvPr/>
              </p:nvSpPr>
              <p:spPr>
                <a:xfrm>
                  <a:off x="4960620" y="4259580"/>
                  <a:ext cx="1150620" cy="297180"/>
                </a:xfrm>
                <a:custGeom>
                  <a:avLst/>
                  <a:gdLst>
                    <a:gd name="connsiteX0" fmla="*/ 0 w 1150620"/>
                    <a:gd name="connsiteY0" fmla="*/ 297180 h 297180"/>
                    <a:gd name="connsiteX1" fmla="*/ 1150620 w 1150620"/>
                    <a:gd name="connsiteY1" fmla="*/ 0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0620" h="297180">
                      <a:moveTo>
                        <a:pt x="0" y="297180"/>
                      </a:moveTo>
                      <a:cubicBezTo>
                        <a:pt x="447040" y="215900"/>
                        <a:pt x="894080" y="134620"/>
                        <a:pt x="1150620" y="0"/>
                      </a:cubicBez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9D74737B-6260-EED3-D648-91DF9EC068E4}"/>
                    </a:ext>
                  </a:extLst>
                </p:cNvPr>
                <p:cNvSpPr/>
                <p:nvPr/>
              </p:nvSpPr>
              <p:spPr>
                <a:xfrm>
                  <a:off x="6027531" y="3589020"/>
                  <a:ext cx="350520" cy="670560"/>
                </a:xfrm>
                <a:custGeom>
                  <a:avLst/>
                  <a:gdLst>
                    <a:gd name="connsiteX0" fmla="*/ 0 w 350520"/>
                    <a:gd name="connsiteY0" fmla="*/ 670560 h 670560"/>
                    <a:gd name="connsiteX1" fmla="*/ 198120 w 350520"/>
                    <a:gd name="connsiteY1" fmla="*/ 548640 h 670560"/>
                    <a:gd name="connsiteX2" fmla="*/ 350520 w 350520"/>
                    <a:gd name="connsiteY2" fmla="*/ 0 h 670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0520" h="670560">
                      <a:moveTo>
                        <a:pt x="0" y="670560"/>
                      </a:moveTo>
                      <a:cubicBezTo>
                        <a:pt x="69850" y="665480"/>
                        <a:pt x="139700" y="660400"/>
                        <a:pt x="198120" y="548640"/>
                      </a:cubicBezTo>
                      <a:cubicBezTo>
                        <a:pt x="256540" y="436880"/>
                        <a:pt x="303530" y="218440"/>
                        <a:pt x="35052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D71440"/>
                  </a:solidFill>
                  <a:prstDash val="dash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tlCol="0" anchor="ctr"/>
                <a:lstStyle/>
                <a:p>
                  <a:pPr marL="0" marR="0" lvl="0" indent="0" algn="ctr" defTabSz="4571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C59E1F9-5029-6F49-475A-E1626C8B5E6D}"/>
                    </a:ext>
                  </a:extLst>
                </p:cNvPr>
                <p:cNvSpPr/>
                <p:nvPr/>
              </p:nvSpPr>
              <p:spPr>
                <a:xfrm>
                  <a:off x="5974172" y="4200926"/>
                  <a:ext cx="160942" cy="160942"/>
                </a:xfrm>
                <a:prstGeom prst="ellipse">
                  <a:avLst/>
                </a:prstGeom>
                <a:solidFill>
                  <a:srgbClr val="92D050"/>
                </a:solidFill>
                <a:ln w="1905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9C6BD9A-8145-3985-37A6-B500D10B520A}"/>
                  </a:ext>
                </a:extLst>
              </p:cNvPr>
              <p:cNvSpPr/>
              <p:nvPr/>
            </p:nvSpPr>
            <p:spPr>
              <a:xfrm>
                <a:off x="5990885" y="4389026"/>
                <a:ext cx="556242" cy="260044"/>
              </a:xfrm>
              <a:prstGeom prst="rect">
                <a:avLst/>
              </a:prstGeom>
              <a:noFill/>
              <a:ln w="25400" cap="flat">
                <a:noFill/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algn="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Time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E35374-47BE-3545-A519-7C7BCE8B2665}"/>
                  </a:ext>
                </a:extLst>
              </p:cNvPr>
              <p:cNvSpPr/>
              <p:nvPr/>
            </p:nvSpPr>
            <p:spPr>
              <a:xfrm>
                <a:off x="4836071" y="3450728"/>
                <a:ext cx="556242" cy="260044"/>
              </a:xfrm>
              <a:prstGeom prst="rect">
                <a:avLst/>
              </a:prstGeom>
              <a:noFill/>
              <a:ln w="25400" cap="flat">
                <a:noFill/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rPr>
                  <a:t>HSI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2599F39-EE13-3A39-45FC-BCC034819F7E}"/>
                </a:ext>
              </a:extLst>
            </p:cNvPr>
            <p:cNvSpPr/>
            <p:nvPr/>
          </p:nvSpPr>
          <p:spPr>
            <a:xfrm>
              <a:off x="5159161" y="3717600"/>
              <a:ext cx="1070832" cy="260077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Future status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4F304A-01C5-9F1C-8DEE-E1234BC44A51}"/>
              </a:ext>
            </a:extLst>
          </p:cNvPr>
          <p:cNvGrpSpPr/>
          <p:nvPr/>
        </p:nvGrpSpPr>
        <p:grpSpPr>
          <a:xfrm>
            <a:off x="530527" y="2640023"/>
            <a:ext cx="801618" cy="561920"/>
            <a:chOff x="50403" y="2185780"/>
            <a:chExt cx="1698112" cy="119034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59F2906-664B-E5F6-5C27-3CEC8B68C265}"/>
                </a:ext>
              </a:extLst>
            </p:cNvPr>
            <p:cNvGrpSpPr/>
            <p:nvPr/>
          </p:nvGrpSpPr>
          <p:grpSpPr>
            <a:xfrm>
              <a:off x="50403" y="2185780"/>
              <a:ext cx="1698112" cy="1190347"/>
              <a:chOff x="50403" y="2185780"/>
              <a:chExt cx="1698112" cy="1190347"/>
            </a:xfrm>
          </p:grpSpPr>
          <p:pic>
            <p:nvPicPr>
              <p:cNvPr id="101" name="Picture 14">
                <a:extLst>
                  <a:ext uri="{FF2B5EF4-FFF2-40B4-BE49-F238E27FC236}">
                    <a16:creationId xmlns:a16="http://schemas.microsoft.com/office/drawing/2014/main" id="{6FDD32B2-9BC6-3543-289A-4DDEB49E6B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842" y="2245405"/>
                <a:ext cx="1098673" cy="109065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6" descr="Yellow and black backhoe, Excavator Heavy equipment Bulldozer, cartoon  excavator, cartoon Character, cartoon Arms png | PNGEgg">
                <a:extLst>
                  <a:ext uri="{FF2B5EF4-FFF2-40B4-BE49-F238E27FC236}">
                    <a16:creationId xmlns:a16="http://schemas.microsoft.com/office/drawing/2014/main" id="{FD6E3265-C657-2222-498A-0AA9D05A8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03" y="2185780"/>
                <a:ext cx="1190347" cy="1190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97B2E66-134D-8E62-4465-8457D0785B67}"/>
                </a:ext>
              </a:extLst>
            </p:cNvPr>
            <p:cNvSpPr/>
            <p:nvPr/>
          </p:nvSpPr>
          <p:spPr>
            <a:xfrm rot="1467910">
              <a:off x="1317689" y="2824244"/>
              <a:ext cx="59933" cy="46592"/>
            </a:xfrm>
            <a:prstGeom prst="rect">
              <a:avLst/>
            </a:prstGeom>
            <a:solidFill>
              <a:srgbClr val="92D050"/>
            </a:solidFill>
            <a:ln w="19050" cap="flat">
              <a:solidFill>
                <a:srgbClr val="92D050"/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676C9FF-C86E-2563-EC3F-C9798DD7754C}"/>
              </a:ext>
            </a:extLst>
          </p:cNvPr>
          <p:cNvCxnSpPr>
            <a:cxnSpLocks/>
            <a:stCxn id="2" idx="6"/>
            <a:endCxn id="8" idx="1"/>
          </p:cNvCxnSpPr>
          <p:nvPr/>
        </p:nvCxnSpPr>
        <p:spPr>
          <a:xfrm>
            <a:off x="1269578" y="3771386"/>
            <a:ext cx="500005" cy="0"/>
          </a:xfrm>
          <a:prstGeom prst="straightConnector1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720C8B2-CBF9-A2D6-2966-C724C9E24D46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3519548" y="3771386"/>
            <a:ext cx="475487" cy="0"/>
          </a:xfrm>
          <a:prstGeom prst="straightConnector1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78A9457-7626-9F52-3687-5CF8CD22FD4E}"/>
              </a:ext>
            </a:extLst>
          </p:cNvPr>
          <p:cNvCxnSpPr>
            <a:cxnSpLocks/>
            <a:stCxn id="31" idx="3"/>
            <a:endCxn id="90" idx="1"/>
          </p:cNvCxnSpPr>
          <p:nvPr/>
        </p:nvCxnSpPr>
        <p:spPr>
          <a:xfrm flipV="1">
            <a:off x="3519548" y="2071548"/>
            <a:ext cx="475487" cy="74"/>
          </a:xfrm>
          <a:prstGeom prst="straightConnector1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non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83F2469-201C-7E1E-B49E-C969E040B690}"/>
              </a:ext>
            </a:extLst>
          </p:cNvPr>
          <p:cNvSpPr/>
          <p:nvPr/>
        </p:nvSpPr>
        <p:spPr>
          <a:xfrm>
            <a:off x="3995036" y="1168271"/>
            <a:ext cx="1734396" cy="30777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Heat Strain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AF545E6-4F98-13B8-0019-3480EA050712}"/>
              </a:ext>
            </a:extLst>
          </p:cNvPr>
          <p:cNvGrpSpPr/>
          <p:nvPr/>
        </p:nvGrpSpPr>
        <p:grpSpPr>
          <a:xfrm>
            <a:off x="3840166" y="3189501"/>
            <a:ext cx="2059702" cy="1653882"/>
            <a:chOff x="3844641" y="3189501"/>
            <a:chExt cx="2059702" cy="16538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E2F3F0-41F8-28B6-F7D6-DDDB34315AAD}"/>
                </a:ext>
              </a:extLst>
            </p:cNvPr>
            <p:cNvGrpSpPr/>
            <p:nvPr/>
          </p:nvGrpSpPr>
          <p:grpSpPr>
            <a:xfrm>
              <a:off x="3999510" y="3189501"/>
              <a:ext cx="1749965" cy="1163770"/>
              <a:chOff x="4002365" y="922659"/>
              <a:chExt cx="1749965" cy="116377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838A46F-FD25-B91A-49D7-C764CC762050}"/>
                  </a:ext>
                </a:extLst>
              </p:cNvPr>
              <p:cNvGrpSpPr/>
              <p:nvPr/>
            </p:nvGrpSpPr>
            <p:grpSpPr>
              <a:xfrm>
                <a:off x="4002365" y="922659"/>
                <a:ext cx="1749965" cy="1163770"/>
                <a:chOff x="5318346" y="1647913"/>
                <a:chExt cx="3414174" cy="2270510"/>
              </a:xfrm>
            </p:grpSpPr>
            <p:pic>
              <p:nvPicPr>
                <p:cNvPr id="47" name="Picture 4" descr="Heavy equipment operator - Wikipedia">
                  <a:extLst>
                    <a:ext uri="{FF2B5EF4-FFF2-40B4-BE49-F238E27FC236}">
                      <a16:creationId xmlns:a16="http://schemas.microsoft.com/office/drawing/2014/main" id="{86143BAB-C8A4-66EB-BB5D-5A2817A2AC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18346" y="1647913"/>
                  <a:ext cx="3414174" cy="22705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A975D04-E2CC-0030-C9D3-C56C390FB4AD}"/>
                    </a:ext>
                  </a:extLst>
                </p:cNvPr>
                <p:cNvSpPr/>
                <p:nvPr/>
              </p:nvSpPr>
              <p:spPr>
                <a:xfrm rot="17753616">
                  <a:off x="6107625" y="2480310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8230A0A2-D333-24F4-30B1-2F5873A98CC7}"/>
                    </a:ext>
                  </a:extLst>
                </p:cNvPr>
                <p:cNvSpPr/>
                <p:nvPr/>
              </p:nvSpPr>
              <p:spPr>
                <a:xfrm rot="20350385">
                  <a:off x="6353237" y="2627254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C5BF3A9-687A-F3A4-1CAD-32581C1EF03F}"/>
                    </a:ext>
                  </a:extLst>
                </p:cNvPr>
                <p:cNvSpPr/>
                <p:nvPr/>
              </p:nvSpPr>
              <p:spPr>
                <a:xfrm rot="1966998">
                  <a:off x="6557010" y="2050523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6F9155AF-1F84-CD39-7657-7726CD163C33}"/>
                    </a:ext>
                  </a:extLst>
                </p:cNvPr>
                <p:cNvSpPr/>
                <p:nvPr/>
              </p:nvSpPr>
              <p:spPr>
                <a:xfrm rot="20117183">
                  <a:off x="7044482" y="1992702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BAE2D1D-A824-4745-2C16-DB8C35DDAA76}"/>
                    </a:ext>
                  </a:extLst>
                </p:cNvPr>
                <p:cNvSpPr/>
                <p:nvPr/>
              </p:nvSpPr>
              <p:spPr>
                <a:xfrm rot="725358">
                  <a:off x="7573416" y="2429515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2B644E5-E6F5-C902-7604-75094A25918E}"/>
                    </a:ext>
                  </a:extLst>
                </p:cNvPr>
                <p:cNvSpPr/>
                <p:nvPr/>
              </p:nvSpPr>
              <p:spPr>
                <a:xfrm rot="20008134">
                  <a:off x="7453186" y="2202959"/>
                  <a:ext cx="182880" cy="18288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F130C01-CBEB-6EE9-85E3-33D48F758AC3}"/>
                    </a:ext>
                  </a:extLst>
                </p:cNvPr>
                <p:cNvCxnSpPr>
                  <a:cxnSpLocks/>
                  <a:stCxn id="48" idx="4"/>
                  <a:endCxn id="49" idx="1"/>
                </p:cNvCxnSpPr>
                <p:nvPr/>
              </p:nvCxnSpPr>
              <p:spPr>
                <a:xfrm>
                  <a:off x="6281325" y="2611682"/>
                  <a:ext cx="79930" cy="69568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2688AEE-ED20-3161-3339-6FB6CAD536D7}"/>
                    </a:ext>
                  </a:extLst>
                </p:cNvPr>
                <p:cNvCxnSpPr>
                  <a:cxnSpLocks/>
                  <a:stCxn id="50" idx="4"/>
                  <a:endCxn id="49" idx="7"/>
                </p:cNvCxnSpPr>
                <p:nvPr/>
              </p:nvCxnSpPr>
              <p:spPr>
                <a:xfrm flipH="1">
                  <a:off x="6482121" y="2218839"/>
                  <a:ext cx="116818" cy="416433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31B7C83-7D84-9E48-4980-8A658529859A}"/>
                    </a:ext>
                  </a:extLst>
                </p:cNvPr>
                <p:cNvCxnSpPr>
                  <a:cxnSpLocks/>
                  <a:stCxn id="50" idx="7"/>
                  <a:endCxn id="51" idx="2"/>
                </p:cNvCxnSpPr>
                <p:nvPr/>
              </p:nvCxnSpPr>
              <p:spPr>
                <a:xfrm flipV="1">
                  <a:off x="6737819" y="2122372"/>
                  <a:ext cx="315038" cy="24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9FEFF32-EAD2-1A8F-C4A8-075D3FDB1E36}"/>
                    </a:ext>
                  </a:extLst>
                </p:cNvPr>
                <p:cNvCxnSpPr>
                  <a:cxnSpLocks/>
                  <a:stCxn id="53" idx="1"/>
                  <a:endCxn id="51" idx="5"/>
                </p:cNvCxnSpPr>
                <p:nvPr/>
              </p:nvCxnSpPr>
              <p:spPr>
                <a:xfrm flipH="1" flipV="1">
                  <a:off x="7221690" y="2115845"/>
                  <a:ext cx="236205" cy="149587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6986CAA-30D5-9100-0B6E-0D8DD7FCFA0D}"/>
                    </a:ext>
                  </a:extLst>
                </p:cNvPr>
                <p:cNvCxnSpPr>
                  <a:cxnSpLocks/>
                  <a:stCxn id="52" idx="1"/>
                  <a:endCxn id="53" idx="4"/>
                </p:cNvCxnSpPr>
                <p:nvPr/>
              </p:nvCxnSpPr>
              <p:spPr>
                <a:xfrm flipH="1" flipV="1">
                  <a:off x="7585471" y="2376210"/>
                  <a:ext cx="29703" cy="67979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44AC606B-A225-3534-9899-0EA0732D5FD9}"/>
                    </a:ext>
                  </a:extLst>
                </p:cNvPr>
                <p:cNvSpPr/>
                <p:nvPr/>
              </p:nvSpPr>
              <p:spPr>
                <a:xfrm>
                  <a:off x="5801360" y="1899920"/>
                  <a:ext cx="1972059" cy="1056640"/>
                </a:xfrm>
                <a:prstGeom prst="cube">
                  <a:avLst/>
                </a:prstGeom>
                <a:noFill/>
                <a:ln w="12700" cap="flat">
                  <a:solidFill>
                    <a:srgbClr val="FFC000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09D71F0-97B3-AEFD-070B-7127688B3875}"/>
                    </a:ext>
                  </a:extLst>
                </p:cNvPr>
                <p:cNvCxnSpPr>
                  <a:cxnSpLocks/>
                  <a:stCxn id="69" idx="7"/>
                  <a:endCxn id="67" idx="0"/>
                </p:cNvCxnSpPr>
                <p:nvPr/>
              </p:nvCxnSpPr>
              <p:spPr>
                <a:xfrm flipH="1">
                  <a:off x="7127133" y="3260451"/>
                  <a:ext cx="69202" cy="85596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A487F2A6-280A-03AD-926D-BFD600CC8687}"/>
                    </a:ext>
                  </a:extLst>
                </p:cNvPr>
                <p:cNvSpPr/>
                <p:nvPr/>
              </p:nvSpPr>
              <p:spPr>
                <a:xfrm>
                  <a:off x="7007130" y="2975559"/>
                  <a:ext cx="369030" cy="828054"/>
                </a:xfrm>
                <a:prstGeom prst="cube">
                  <a:avLst/>
                </a:prstGeom>
                <a:noFill/>
                <a:ln w="12700" cap="flat">
                  <a:solidFill>
                    <a:srgbClr val="181C62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F456F58-9B13-A128-A245-B1A6010204F1}"/>
                    </a:ext>
                  </a:extLst>
                </p:cNvPr>
                <p:cNvCxnSpPr>
                  <a:cxnSpLocks/>
                  <a:stCxn id="73" idx="3"/>
                  <a:endCxn id="70" idx="7"/>
                </p:cNvCxnSpPr>
                <p:nvPr/>
              </p:nvCxnSpPr>
              <p:spPr>
                <a:xfrm flipH="1">
                  <a:off x="7195777" y="3055343"/>
                  <a:ext cx="1025" cy="20105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6155E32-68CF-2E11-47B0-037CBFE5E10F}"/>
                    </a:ext>
                  </a:extLst>
                </p:cNvPr>
                <p:cNvSpPr/>
                <p:nvPr/>
              </p:nvSpPr>
              <p:spPr>
                <a:xfrm rot="18793475">
                  <a:off x="7100378" y="3658003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4C84531-609B-5D81-046F-D51C12746A77}"/>
                    </a:ext>
                  </a:extLst>
                </p:cNvPr>
                <p:cNvSpPr/>
                <p:nvPr/>
              </p:nvSpPr>
              <p:spPr>
                <a:xfrm rot="18762664">
                  <a:off x="7100377" y="3497332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CD0A353-AD99-421E-165B-089470EDAAB3}"/>
                    </a:ext>
                  </a:extLst>
                </p:cNvPr>
                <p:cNvSpPr/>
                <p:nvPr/>
              </p:nvSpPr>
              <p:spPr>
                <a:xfrm rot="18476836">
                  <a:off x="7183308" y="3524723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043AC9F-B099-AFF1-3753-5D68CC3E7D2A}"/>
                    </a:ext>
                  </a:extLst>
                </p:cNvPr>
                <p:cNvSpPr/>
                <p:nvPr/>
              </p:nvSpPr>
              <p:spPr>
                <a:xfrm rot="20350385">
                  <a:off x="7183309" y="3676009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BC7C7313-00B6-9449-7B76-0519C6EE54DF}"/>
                    </a:ext>
                  </a:extLst>
                </p:cNvPr>
                <p:cNvSpPr/>
                <p:nvPr/>
              </p:nvSpPr>
              <p:spPr>
                <a:xfrm>
                  <a:off x="7091588" y="3346047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692C6E6-2BC3-076E-7C43-FF79149D6FE1}"/>
                    </a:ext>
                  </a:extLst>
                </p:cNvPr>
                <p:cNvSpPr/>
                <p:nvPr/>
              </p:nvSpPr>
              <p:spPr>
                <a:xfrm rot="19614504">
                  <a:off x="7193174" y="3364245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6720E4B-BC4A-DE31-73E5-2A8E4A82C18D}"/>
                    </a:ext>
                  </a:extLst>
                </p:cNvPr>
                <p:cNvSpPr/>
                <p:nvPr/>
              </p:nvSpPr>
              <p:spPr>
                <a:xfrm rot="20350385">
                  <a:off x="7146235" y="3257334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ADD5653-9840-104D-C8F3-3979D9474016}"/>
                    </a:ext>
                  </a:extLst>
                </p:cNvPr>
                <p:cNvSpPr/>
                <p:nvPr/>
              </p:nvSpPr>
              <p:spPr>
                <a:xfrm rot="19548289">
                  <a:off x="7153569" y="3074817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F2406E6-39B3-28CB-DAF6-2A6EDE7D5613}"/>
                    </a:ext>
                  </a:extLst>
                </p:cNvPr>
                <p:cNvSpPr/>
                <p:nvPr/>
              </p:nvSpPr>
              <p:spPr>
                <a:xfrm rot="20350385">
                  <a:off x="7247020" y="3133299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EA8A6E2-4DE9-CC18-1273-5D375D12092A}"/>
                    </a:ext>
                  </a:extLst>
                </p:cNvPr>
                <p:cNvSpPr/>
                <p:nvPr/>
              </p:nvSpPr>
              <p:spPr>
                <a:xfrm rot="20350385">
                  <a:off x="7067447" y="3125286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AC141A0-0C5F-FB0F-7557-3D4EE5EA7A0D}"/>
                    </a:ext>
                  </a:extLst>
                </p:cNvPr>
                <p:cNvSpPr/>
                <p:nvPr/>
              </p:nvSpPr>
              <p:spPr>
                <a:xfrm rot="20350385">
                  <a:off x="7175813" y="2987371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B36D60BE-1C81-B2DA-8E5F-700B96913D8E}"/>
                    </a:ext>
                  </a:extLst>
                </p:cNvPr>
                <p:cNvSpPr/>
                <p:nvPr/>
              </p:nvSpPr>
              <p:spPr>
                <a:xfrm rot="20350385">
                  <a:off x="7284936" y="3216391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5F34B73-AC01-282D-57A5-0A315D4FCC3B}"/>
                    </a:ext>
                  </a:extLst>
                </p:cNvPr>
                <p:cNvCxnSpPr>
                  <a:cxnSpLocks/>
                  <a:stCxn id="70" idx="5"/>
                  <a:endCxn id="71" idx="1"/>
                </p:cNvCxnSpPr>
                <p:nvPr/>
              </p:nvCxnSpPr>
              <p:spPr>
                <a:xfrm>
                  <a:off x="7224027" y="3117025"/>
                  <a:ext cx="26110" cy="37263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0ABA1D8-F5DA-FF95-AFAB-C0B0DCF0469E}"/>
                    </a:ext>
                  </a:extLst>
                </p:cNvPr>
                <p:cNvCxnSpPr>
                  <a:cxnSpLocks/>
                  <a:stCxn id="70" idx="2"/>
                  <a:endCxn id="72" idx="7"/>
                </p:cNvCxnSpPr>
                <p:nvPr/>
              </p:nvCxnSpPr>
              <p:spPr>
                <a:xfrm flipH="1" flipV="1">
                  <a:off x="7117547" y="3128403"/>
                  <a:ext cx="42167" cy="1935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B4EA1F4-92BD-7EF5-5FA0-4A18C767A3CD}"/>
                    </a:ext>
                  </a:extLst>
                </p:cNvPr>
                <p:cNvCxnSpPr>
                  <a:cxnSpLocks/>
                  <a:stCxn id="71" idx="4"/>
                  <a:endCxn id="74" idx="0"/>
                </p:cNvCxnSpPr>
                <p:nvPr/>
              </p:nvCxnSpPr>
              <p:spPr>
                <a:xfrm>
                  <a:off x="7295203" y="3202065"/>
                  <a:ext cx="12640" cy="16648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E08724B-B940-ACD8-2122-3A30B626D67B}"/>
                    </a:ext>
                  </a:extLst>
                </p:cNvPr>
                <p:cNvSpPr/>
                <p:nvPr/>
              </p:nvSpPr>
              <p:spPr>
                <a:xfrm rot="20350385">
                  <a:off x="7084282" y="3186907"/>
                  <a:ext cx="71089" cy="71089"/>
                </a:xfrm>
                <a:prstGeom prst="ellipse">
                  <a:avLst/>
                </a:prstGeom>
                <a:solidFill>
                  <a:srgbClr val="181C62"/>
                </a:solidFill>
                <a:ln w="127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9251D6DA-E9A8-3125-FCA7-60CFCA8BFE72}"/>
                    </a:ext>
                  </a:extLst>
                </p:cNvPr>
                <p:cNvCxnSpPr>
                  <a:cxnSpLocks/>
                  <a:stCxn id="70" idx="3"/>
                  <a:endCxn id="69" idx="0"/>
                </p:cNvCxnSpPr>
                <p:nvPr/>
              </p:nvCxnSpPr>
              <p:spPr>
                <a:xfrm flipH="1">
                  <a:off x="7169142" y="3145275"/>
                  <a:ext cx="13308" cy="11438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FD41066-7881-AEC8-B6D2-95C21699E1B8}"/>
                    </a:ext>
                  </a:extLst>
                </p:cNvPr>
                <p:cNvCxnSpPr>
                  <a:cxnSpLocks/>
                  <a:stCxn id="69" idx="4"/>
                  <a:endCxn id="68" idx="0"/>
                </p:cNvCxnSpPr>
                <p:nvPr/>
              </p:nvCxnSpPr>
              <p:spPr>
                <a:xfrm>
                  <a:off x="7194418" y="3326100"/>
                  <a:ext cx="14894" cy="43910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27342CC-6752-1B88-3373-A91D66B5759E}"/>
                    </a:ext>
                  </a:extLst>
                </p:cNvPr>
                <p:cNvCxnSpPr>
                  <a:cxnSpLocks/>
                  <a:stCxn id="67" idx="4"/>
                  <a:endCxn id="64" idx="7"/>
                </p:cNvCxnSpPr>
                <p:nvPr/>
              </p:nvCxnSpPr>
              <p:spPr>
                <a:xfrm>
                  <a:off x="7127133" y="3417136"/>
                  <a:ext cx="7369" cy="80225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5B92650-20EE-B408-5FCA-6F47A36C21D3}"/>
                    </a:ext>
                  </a:extLst>
                </p:cNvPr>
                <p:cNvCxnSpPr>
                  <a:cxnSpLocks/>
                  <a:stCxn id="65" idx="7"/>
                  <a:endCxn id="68" idx="3"/>
                </p:cNvCxnSpPr>
                <p:nvPr/>
              </p:nvCxnSpPr>
              <p:spPr>
                <a:xfrm flipV="1">
                  <a:off x="7214488" y="3434569"/>
                  <a:ext cx="6896" cy="90423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267A593-287C-0F24-D0B8-089B6CE211EE}"/>
                    </a:ext>
                  </a:extLst>
                </p:cNvPr>
                <p:cNvCxnSpPr>
                  <a:cxnSpLocks/>
                  <a:stCxn id="65" idx="3"/>
                  <a:endCxn id="66" idx="7"/>
                </p:cNvCxnSpPr>
                <p:nvPr/>
              </p:nvCxnSpPr>
              <p:spPr>
                <a:xfrm>
                  <a:off x="7223217" y="3595543"/>
                  <a:ext cx="10192" cy="83583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CCE1780-A1E0-C68E-A439-97D5F572E7E4}"/>
                    </a:ext>
                  </a:extLst>
                </p:cNvPr>
                <p:cNvCxnSpPr>
                  <a:cxnSpLocks/>
                  <a:stCxn id="64" idx="3"/>
                  <a:endCxn id="63" idx="7"/>
                </p:cNvCxnSpPr>
                <p:nvPr/>
              </p:nvCxnSpPr>
              <p:spPr>
                <a:xfrm flipH="1">
                  <a:off x="7134821" y="3568392"/>
                  <a:ext cx="2520" cy="89628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77D593F-FCC3-5D42-34E5-D39C29AEE7D7}"/>
                  </a:ext>
                </a:extLst>
              </p:cNvPr>
              <p:cNvGrpSpPr/>
              <p:nvPr/>
            </p:nvGrpSpPr>
            <p:grpSpPr>
              <a:xfrm>
                <a:off x="4686903" y="1199522"/>
                <a:ext cx="423757" cy="379927"/>
                <a:chOff x="6709391" y="1230236"/>
                <a:chExt cx="423757" cy="379927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0DA585B-233F-9E45-23FA-7ADD50B15F40}"/>
                    </a:ext>
                  </a:extLst>
                </p:cNvPr>
                <p:cNvSpPr/>
                <p:nvPr/>
              </p:nvSpPr>
              <p:spPr>
                <a:xfrm rot="725358">
                  <a:off x="7038753" y="1515768"/>
                  <a:ext cx="94395" cy="94395"/>
                </a:xfrm>
                <a:prstGeom prst="ellipse">
                  <a:avLst/>
                </a:prstGeom>
                <a:noFill/>
                <a:ln w="12700" cap="flat">
                  <a:solidFill>
                    <a:srgbClr val="D71440"/>
                  </a:solidFill>
                  <a:prstDash val="dash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12F21F0-8B4C-B7F7-D6B9-44935033FA76}"/>
                    </a:ext>
                  </a:extLst>
                </p:cNvPr>
                <p:cNvSpPr/>
                <p:nvPr/>
              </p:nvSpPr>
              <p:spPr>
                <a:xfrm rot="19119135">
                  <a:off x="6946214" y="1366071"/>
                  <a:ext cx="94395" cy="94395"/>
                </a:xfrm>
                <a:prstGeom prst="ellipse">
                  <a:avLst/>
                </a:prstGeom>
                <a:noFill/>
                <a:ln w="12700" cap="flat">
                  <a:solidFill>
                    <a:srgbClr val="D71440"/>
                  </a:solidFill>
                  <a:prstDash val="dash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3A65DB7-9DE3-5C77-1BA8-A8D0B8047D3D}"/>
                    </a:ext>
                  </a:extLst>
                </p:cNvPr>
                <p:cNvSpPr/>
                <p:nvPr/>
              </p:nvSpPr>
              <p:spPr>
                <a:xfrm rot="20117183">
                  <a:off x="6828121" y="1266607"/>
                  <a:ext cx="94395" cy="94395"/>
                </a:xfrm>
                <a:prstGeom prst="ellipse">
                  <a:avLst/>
                </a:prstGeom>
                <a:noFill/>
                <a:ln w="12700" cap="flat">
                  <a:solidFill>
                    <a:srgbClr val="D71440"/>
                  </a:solidFill>
                  <a:prstDash val="dash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C47B7AB-3B73-A4F9-AAE5-62B0F8086473}"/>
                    </a:ext>
                  </a:extLst>
                </p:cNvPr>
                <p:cNvSpPr/>
                <p:nvPr/>
              </p:nvSpPr>
              <p:spPr>
                <a:xfrm rot="897871">
                  <a:off x="6709391" y="1230236"/>
                  <a:ext cx="94395" cy="94395"/>
                </a:xfrm>
                <a:prstGeom prst="ellipse">
                  <a:avLst/>
                </a:prstGeom>
                <a:noFill/>
                <a:ln w="12700" cap="flat">
                  <a:solidFill>
                    <a:srgbClr val="D71440"/>
                  </a:solidFill>
                  <a:prstDash val="dash"/>
                  <a:round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Calibri" panose="020F0502020204030204"/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99E22FA-9AF0-A63B-C5D2-B3E06BD870A4}"/>
                    </a:ext>
                  </a:extLst>
                </p:cNvPr>
                <p:cNvCxnSpPr>
                  <a:cxnSpLocks/>
                  <a:stCxn id="43" idx="6"/>
                  <a:endCxn id="42" idx="1"/>
                </p:cNvCxnSpPr>
                <p:nvPr/>
              </p:nvCxnSpPr>
              <p:spPr>
                <a:xfrm>
                  <a:off x="6802185" y="1289621"/>
                  <a:ext cx="28864" cy="7819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7222C3A-2D8E-C123-6F57-C3535DFF1EAB}"/>
                    </a:ext>
                  </a:extLst>
                </p:cNvPr>
                <p:cNvCxnSpPr>
                  <a:cxnSpLocks/>
                  <a:stCxn id="42" idx="5"/>
                  <a:endCxn id="41" idx="0"/>
                </p:cNvCxnSpPr>
                <p:nvPr/>
              </p:nvCxnSpPr>
              <p:spPr>
                <a:xfrm>
                  <a:off x="6919588" y="1330168"/>
                  <a:ext cx="42644" cy="47669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34348E3-1A00-6C64-9B09-5F0D16B20250}"/>
                    </a:ext>
                  </a:extLst>
                </p:cNvPr>
                <p:cNvCxnSpPr>
                  <a:cxnSpLocks/>
                  <a:stCxn id="41" idx="4"/>
                  <a:endCxn id="40" idx="1"/>
                </p:cNvCxnSpPr>
                <p:nvPr/>
              </p:nvCxnSpPr>
              <p:spPr>
                <a:xfrm>
                  <a:off x="7024591" y="1448700"/>
                  <a:ext cx="35715" cy="74642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round/>
                  <a:tailEnd type="none"/>
                </a:ln>
                <a:effectLst/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none"/>
              </p:style>
            </p:cxnSp>
          </p:grp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3691D5E-8FAA-13F3-580E-7438C7636F74}"/>
                </a:ext>
              </a:extLst>
            </p:cNvPr>
            <p:cNvSpPr/>
            <p:nvPr/>
          </p:nvSpPr>
          <p:spPr>
            <a:xfrm>
              <a:off x="3844641" y="4366331"/>
              <a:ext cx="2059702" cy="477052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Working Behaviours</a:t>
              </a:r>
              <a:br>
                <a:rPr kumimoji="0" lang="en-SG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</a:br>
              <a:r>
                <a:rPr kumimoji="0" lang="en-SG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/>
                </a:rPr>
                <a:t>(e.g., activity types and poses)</a:t>
              </a:r>
              <a:endPara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endParaRPr>
            </a:p>
          </p:txBody>
        </p:sp>
      </p:grpSp>
      <p:sp>
        <p:nvSpPr>
          <p:cNvPr id="127" name="Cylinder 126">
            <a:extLst>
              <a:ext uri="{FF2B5EF4-FFF2-40B4-BE49-F238E27FC236}">
                <a16:creationId xmlns:a16="http://schemas.microsoft.com/office/drawing/2014/main" id="{B46AC687-F786-2D3A-4C4B-A5307941DF44}"/>
              </a:ext>
            </a:extLst>
          </p:cNvPr>
          <p:cNvSpPr/>
          <p:nvPr/>
        </p:nvSpPr>
        <p:spPr>
          <a:xfrm>
            <a:off x="5992573" y="2612322"/>
            <a:ext cx="930356" cy="626794"/>
          </a:xfrm>
          <a:prstGeom prst="can">
            <a:avLst/>
          </a:prstGeom>
          <a:solidFill>
            <a:srgbClr val="FFFFFF"/>
          </a:solidFill>
          <a:ln w="19050" cap="flat">
            <a:solidFill>
              <a:schemeClr val="tx1"/>
            </a:solidFill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45719" rIns="0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Human DB</a:t>
            </a:r>
          </a:p>
        </p:txBody>
      </p: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2D06AE2F-8453-CDAA-B6E9-19960FE80AAB}"/>
              </a:ext>
            </a:extLst>
          </p:cNvPr>
          <p:cNvCxnSpPr>
            <a:stCxn id="86" idx="3"/>
            <a:endCxn id="127" idx="1"/>
          </p:cNvCxnSpPr>
          <p:nvPr/>
        </p:nvCxnSpPr>
        <p:spPr>
          <a:xfrm>
            <a:off x="5729431" y="2071548"/>
            <a:ext cx="728320" cy="540774"/>
          </a:xfrm>
          <a:prstGeom prst="bentConnector2">
            <a:avLst/>
          </a:prstGeom>
          <a:noFill/>
          <a:ln w="6350" cap="flat">
            <a:solidFill>
              <a:schemeClr val="tx1"/>
            </a:solidFill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773A3EF0-BDEF-0432-529B-EDC2C877427F}"/>
              </a:ext>
            </a:extLst>
          </p:cNvPr>
          <p:cNvCxnSpPr>
            <a:cxnSpLocks/>
            <a:stCxn id="47" idx="3"/>
            <a:endCxn id="127" idx="3"/>
          </p:cNvCxnSpPr>
          <p:nvPr/>
        </p:nvCxnSpPr>
        <p:spPr>
          <a:xfrm flipV="1">
            <a:off x="5745000" y="3239116"/>
            <a:ext cx="712751" cy="532270"/>
          </a:xfrm>
          <a:prstGeom prst="bentConnector2">
            <a:avLst/>
          </a:prstGeom>
          <a:noFill/>
          <a:ln w="6350" cap="flat">
            <a:solidFill>
              <a:schemeClr val="tx1"/>
            </a:solidFill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030" name="Cylinder 1029">
            <a:extLst>
              <a:ext uri="{FF2B5EF4-FFF2-40B4-BE49-F238E27FC236}">
                <a16:creationId xmlns:a16="http://schemas.microsoft.com/office/drawing/2014/main" id="{78114B07-92F5-F116-E248-3157B1E56CE6}"/>
              </a:ext>
            </a:extLst>
          </p:cNvPr>
          <p:cNvSpPr/>
          <p:nvPr/>
        </p:nvSpPr>
        <p:spPr>
          <a:xfrm>
            <a:off x="7587945" y="2606119"/>
            <a:ext cx="930356" cy="626794"/>
          </a:xfrm>
          <a:prstGeom prst="can">
            <a:avLst/>
          </a:prstGeom>
          <a:solidFill>
            <a:srgbClr val="FFFFFF"/>
          </a:solidFill>
          <a:ln w="19050" cap="flat">
            <a:solidFill>
              <a:schemeClr val="tx1"/>
            </a:solidFill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45719" rIns="0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Project DB</a:t>
            </a:r>
          </a:p>
        </p:txBody>
      </p:sp>
      <p:pic>
        <p:nvPicPr>
          <p:cNvPr id="1031" name="Picture 4" descr="Synchronize Icon">
            <a:extLst>
              <a:ext uri="{FF2B5EF4-FFF2-40B4-BE49-F238E27FC236}">
                <a16:creationId xmlns:a16="http://schemas.microsoft.com/office/drawing/2014/main" id="{A6930B7C-58AD-9B51-569E-45C5A04A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111" y="2728171"/>
            <a:ext cx="382689" cy="38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DDDB42B9-5DBA-E955-8C29-5472A997CEDA}"/>
              </a:ext>
            </a:extLst>
          </p:cNvPr>
          <p:cNvCxnSpPr>
            <a:cxnSpLocks/>
            <a:stCxn id="90" idx="2"/>
            <a:endCxn id="101" idx="3"/>
          </p:cNvCxnSpPr>
          <p:nvPr/>
        </p:nvCxnSpPr>
        <p:spPr>
          <a:xfrm rot="5400000">
            <a:off x="2965358" y="1028724"/>
            <a:ext cx="263663" cy="3530088"/>
          </a:xfrm>
          <a:prstGeom prst="bentConnector2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triangl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8B8B5E32-5BA9-3F6C-4AD6-A4AD7BE94CCD}"/>
              </a:ext>
            </a:extLst>
          </p:cNvPr>
          <p:cNvCxnSpPr>
            <a:cxnSpLocks/>
            <a:stCxn id="47" idx="0"/>
            <a:endCxn id="101" idx="3"/>
          </p:cNvCxnSpPr>
          <p:nvPr/>
        </p:nvCxnSpPr>
        <p:spPr>
          <a:xfrm rot="16200000" flipV="1">
            <a:off x="2969132" y="1288614"/>
            <a:ext cx="263901" cy="3537873"/>
          </a:xfrm>
          <a:prstGeom prst="bentConnector2">
            <a:avLst/>
          </a:prstGeom>
          <a:noFill/>
          <a:ln w="6350" cap="flat">
            <a:solidFill>
              <a:schemeClr val="tx1"/>
            </a:solidFill>
            <a:prstDash val="solid"/>
            <a:round/>
            <a:tailEnd type="triangl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896160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F8B1-FF9E-4DD1-A9AE-959CD9F0FB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21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80917-F7B7-4841-9C70-595CC72B852C}"/>
              </a:ext>
            </a:extLst>
          </p:cNvPr>
          <p:cNvSpPr txBox="1"/>
          <p:nvPr/>
        </p:nvSpPr>
        <p:spPr>
          <a:xfrm>
            <a:off x="526473" y="921327"/>
            <a:ext cx="8060315" cy="3416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Woh Hup Construction 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Kajima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TeamBuild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United Tech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China Railway Engineering Equipment Group Co., Ltd. Singapore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One GIS Pte Ltd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Kimly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Construction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China Construction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Trimble Solutions SEA Pte Ltd</a:t>
            </a:r>
          </a:p>
          <a:p>
            <a:pPr marL="285750" marR="0" indent="-285750" algn="l" defTabSz="457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Graphisoft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Project proposals…">
            <a:extLst>
              <a:ext uri="{FF2B5EF4-FFF2-40B4-BE49-F238E27FC236}">
                <a16:creationId xmlns:a16="http://schemas.microsoft.com/office/drawing/2014/main" id="{FE4FE061-2914-4ABF-9736-B0643D95315C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hangingPunct="0"/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Industry Partners</a:t>
            </a:r>
          </a:p>
        </p:txBody>
      </p:sp>
    </p:spTree>
    <p:extLst>
      <p:ext uri="{BB962C8B-B14F-4D97-AF65-F5344CB8AC3E}">
        <p14:creationId xmlns:p14="http://schemas.microsoft.com/office/powerpoint/2010/main" val="30451314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56309-287B-976C-A4E1-B3B20D180A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22</a:t>
            </a:fld>
            <a:endParaRPr lang="en-SG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C7DCCF-885F-970D-81AB-69715078C34D}"/>
              </a:ext>
            </a:extLst>
          </p:cNvPr>
          <p:cNvGrpSpPr>
            <a:grpSpLocks noChangeAspect="1"/>
          </p:cNvGrpSpPr>
          <p:nvPr/>
        </p:nvGrpSpPr>
        <p:grpSpPr>
          <a:xfrm>
            <a:off x="771600" y="640080"/>
            <a:ext cx="7740136" cy="4051073"/>
            <a:chOff x="102136" y="90450"/>
            <a:chExt cx="12201955" cy="6386323"/>
          </a:xfrm>
        </p:grpSpPr>
        <p:pic>
          <p:nvPicPr>
            <p:cNvPr id="28" name="Google Shape;755;g14b4a93c124_0_0" descr="UC Berkeley, EBMUD partner on new research and innovation center at Richmond Field Station">
              <a:extLst>
                <a:ext uri="{FF2B5EF4-FFF2-40B4-BE49-F238E27FC236}">
                  <a16:creationId xmlns:a16="http://schemas.microsoft.com/office/drawing/2014/main" id="{8ECB9F66-2301-92C4-64BD-E0B5D5E6CAE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59379" y="1398425"/>
              <a:ext cx="3301245" cy="18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756;g14b4a93c124_0_0">
              <a:extLst>
                <a:ext uri="{FF2B5EF4-FFF2-40B4-BE49-F238E27FC236}">
                  <a16:creationId xmlns:a16="http://schemas.microsoft.com/office/drawing/2014/main" id="{1A66EF36-8E17-04F4-517C-7C09E84B23A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26112" y="2856350"/>
              <a:ext cx="2354225" cy="1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757;g14b4a93c124_0_0">
              <a:extLst>
                <a:ext uri="{FF2B5EF4-FFF2-40B4-BE49-F238E27FC236}">
                  <a16:creationId xmlns:a16="http://schemas.microsoft.com/office/drawing/2014/main" id="{C62E007E-79D1-35AD-0F11-B382135CFE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9700" y="2794425"/>
              <a:ext cx="2354226" cy="1568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758;g14b4a93c124_0_0">
              <a:extLst>
                <a:ext uri="{FF2B5EF4-FFF2-40B4-BE49-F238E27FC236}">
                  <a16:creationId xmlns:a16="http://schemas.microsoft.com/office/drawing/2014/main" id="{465620DA-9D8B-D0AC-0837-2981087C047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1576" y="831851"/>
              <a:ext cx="2307525" cy="169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759;g14b4a93c124_0_0">
              <a:extLst>
                <a:ext uri="{FF2B5EF4-FFF2-40B4-BE49-F238E27FC236}">
                  <a16:creationId xmlns:a16="http://schemas.microsoft.com/office/drawing/2014/main" id="{E6A8BAF3-1ABA-697D-C220-D2CAF9F83DDF}"/>
                </a:ext>
              </a:extLst>
            </p:cNvPr>
            <p:cNvSpPr txBox="1"/>
            <p:nvPr/>
          </p:nvSpPr>
          <p:spPr>
            <a:xfrm>
              <a:off x="8789124" y="715603"/>
              <a:ext cx="3514967" cy="776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UCB Center for Smart Infrastructure</a:t>
              </a:r>
              <a:endParaRPr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Construction Robotics Lab</a:t>
              </a:r>
              <a:endParaRPr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760;g14b4a93c124_0_0">
              <a:extLst>
                <a:ext uri="{FF2B5EF4-FFF2-40B4-BE49-F238E27FC236}">
                  <a16:creationId xmlns:a16="http://schemas.microsoft.com/office/drawing/2014/main" id="{84192287-E673-23C3-D316-DD8D73E450B9}"/>
                </a:ext>
              </a:extLst>
            </p:cNvPr>
            <p:cNvGrpSpPr/>
            <p:nvPr/>
          </p:nvGrpSpPr>
          <p:grpSpPr>
            <a:xfrm>
              <a:off x="4354688" y="673049"/>
              <a:ext cx="3367454" cy="2183293"/>
              <a:chOff x="314496" y="2298047"/>
              <a:chExt cx="3905199" cy="2531942"/>
            </a:xfrm>
          </p:grpSpPr>
          <p:pic>
            <p:nvPicPr>
              <p:cNvPr id="34" name="Google Shape;761;g14b4a93c124_0_0" descr="3D geological modelling | VITO">
                <a:extLst>
                  <a:ext uri="{FF2B5EF4-FFF2-40B4-BE49-F238E27FC236}">
                    <a16:creationId xmlns:a16="http://schemas.microsoft.com/office/drawing/2014/main" id="{208BD980-A151-14B0-B692-4EFB3B1AE5A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14496" y="2298047"/>
                <a:ext cx="3905199" cy="2531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762;g14b4a93c124_0_0" descr="SmartSolo | World&amp;#39;s First Smart Seismic Sensor">
                <a:extLst>
                  <a:ext uri="{FF2B5EF4-FFF2-40B4-BE49-F238E27FC236}">
                    <a16:creationId xmlns:a16="http://schemas.microsoft.com/office/drawing/2014/main" id="{676E9775-8753-2D4A-49D2-749A757D02C5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7722" y="2924587"/>
                <a:ext cx="600164" cy="600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763;g14b4a93c124_0_0" descr="SmartSolo | World&amp;#39;s First Smart Seismic Sensor">
                <a:extLst>
                  <a:ext uri="{FF2B5EF4-FFF2-40B4-BE49-F238E27FC236}">
                    <a16:creationId xmlns:a16="http://schemas.microsoft.com/office/drawing/2014/main" id="{51E2D763-C970-EDB9-D82B-99B87EB52B77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481738" y="2797509"/>
                <a:ext cx="544979" cy="6099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764;g14b4a93c124_0_0" descr="SmartSolo | World&amp;#39;s First Smart Seismic Sensor">
                <a:extLst>
                  <a:ext uri="{FF2B5EF4-FFF2-40B4-BE49-F238E27FC236}">
                    <a16:creationId xmlns:a16="http://schemas.microsoft.com/office/drawing/2014/main" id="{B23AB35A-F13A-901F-76B0-47DE94AE24B1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160570" y="2663835"/>
                <a:ext cx="521505" cy="5215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765;g14b4a93c124_0_0" descr="GRT350: 4-Wire Earth Ground Resistance/Resistivity Tester | Extech  Instruments">
                <a:extLst>
                  <a:ext uri="{FF2B5EF4-FFF2-40B4-BE49-F238E27FC236}">
                    <a16:creationId xmlns:a16="http://schemas.microsoft.com/office/drawing/2014/main" id="{3A89B267-1BC2-AEB6-25ED-90621FE9CFC7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548305" y="2996037"/>
                <a:ext cx="671390" cy="8227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" name="Google Shape;766;g14b4a93c124_0_0">
              <a:extLst>
                <a:ext uri="{FF2B5EF4-FFF2-40B4-BE49-F238E27FC236}">
                  <a16:creationId xmlns:a16="http://schemas.microsoft.com/office/drawing/2014/main" id="{5A0F34E1-F374-5684-B150-85CA6E8299AA}"/>
                </a:ext>
              </a:extLst>
            </p:cNvPr>
            <p:cNvSpPr txBox="1"/>
            <p:nvPr/>
          </p:nvSpPr>
          <p:spPr>
            <a:xfrm>
              <a:off x="9131250" y="3613200"/>
              <a:ext cx="3000000" cy="54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Ken Goldberg Lab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" name="Google Shape;767;g14b4a93c124_0_0">
              <a:extLst>
                <a:ext uri="{FF2B5EF4-FFF2-40B4-BE49-F238E27FC236}">
                  <a16:creationId xmlns:a16="http://schemas.microsoft.com/office/drawing/2014/main" id="{86EE7A47-526D-55D7-4FA1-2A257070AD5D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007800" y="4013400"/>
              <a:ext cx="2804400" cy="18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768;g14b4a93c124_0_0">
              <a:extLst>
                <a:ext uri="{FF2B5EF4-FFF2-40B4-BE49-F238E27FC236}">
                  <a16:creationId xmlns:a16="http://schemas.microsoft.com/office/drawing/2014/main" id="{FB3E5DDB-920B-2D72-08FB-F513C7DEDF56}"/>
                </a:ext>
              </a:extLst>
            </p:cNvPr>
            <p:cNvSpPr txBox="1"/>
            <p:nvPr/>
          </p:nvSpPr>
          <p:spPr>
            <a:xfrm>
              <a:off x="102136" y="411143"/>
              <a:ext cx="4169100" cy="54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NTU An EDS/Sky Factory/Robotic collection</a:t>
              </a:r>
              <a:endParaRPr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" name="Google Shape;769;g14b4a93c124_0_0">
              <a:extLst>
                <a:ext uri="{FF2B5EF4-FFF2-40B4-BE49-F238E27FC236}">
                  <a16:creationId xmlns:a16="http://schemas.microsoft.com/office/drawing/2014/main" id="{A342DB59-9A5B-A176-9DBE-16DD510A177E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6090" t="3913" r="1903" b="9310"/>
            <a:stretch/>
          </p:blipFill>
          <p:spPr>
            <a:xfrm>
              <a:off x="173139" y="4536075"/>
              <a:ext cx="3000001" cy="1940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770;g14b4a93c124_0_0">
              <a:extLst>
                <a:ext uri="{FF2B5EF4-FFF2-40B4-BE49-F238E27FC236}">
                  <a16:creationId xmlns:a16="http://schemas.microsoft.com/office/drawing/2014/main" id="{69E3A2E3-BB65-EEB6-A83D-7A0CE101BFB7}"/>
                </a:ext>
              </a:extLst>
            </p:cNvPr>
            <p:cNvSpPr txBox="1"/>
            <p:nvPr/>
          </p:nvSpPr>
          <p:spPr>
            <a:xfrm>
              <a:off x="279288" y="4086088"/>
              <a:ext cx="4111499" cy="557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Si</a:t>
              </a:r>
              <a:r>
                <a:rPr lang="en-US" sz="1100"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Ber</a:t>
              </a:r>
              <a:r>
                <a:rPr lang="en-US" sz="1100">
                  <a:latin typeface="Calibri"/>
                  <a:ea typeface="Calibri"/>
                  <a:cs typeface="Calibri"/>
                  <a:sym typeface="Calibri"/>
                </a:rPr>
                <a:t>BEST</a:t>
              </a: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Si</a:t>
              </a:r>
              <a:r>
                <a:rPr lang="en-US" sz="1100"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Ber</a:t>
              </a:r>
              <a:r>
                <a:rPr lang="en-US" sz="1100">
                  <a:latin typeface="Calibri"/>
                  <a:ea typeface="Calibri"/>
                  <a:cs typeface="Calibri"/>
                  <a:sym typeface="Calibri"/>
                </a:rPr>
                <a:t>CREST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71;g14b4a93c124_0_0">
              <a:extLst>
                <a:ext uri="{FF2B5EF4-FFF2-40B4-BE49-F238E27FC236}">
                  <a16:creationId xmlns:a16="http://schemas.microsoft.com/office/drawing/2014/main" id="{168E6AC5-ABE7-D512-8EEB-5B742F49FB0B}"/>
                </a:ext>
              </a:extLst>
            </p:cNvPr>
            <p:cNvSpPr txBox="1"/>
            <p:nvPr/>
          </p:nvSpPr>
          <p:spPr>
            <a:xfrm>
              <a:off x="5369324" y="393750"/>
              <a:ext cx="2970600" cy="54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Cyber testbed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" name="Google Shape;772;g14b4a93c124_0_0" descr="PPVC – CS CORP Pte Ltd">
              <a:extLst>
                <a:ext uri="{FF2B5EF4-FFF2-40B4-BE49-F238E27FC236}">
                  <a16:creationId xmlns:a16="http://schemas.microsoft.com/office/drawing/2014/main" id="{C55825F1-E66B-091C-4860-74C6E1307517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66625" y="4580012"/>
              <a:ext cx="2804400" cy="1852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773;g14b4a93c124_0_0">
              <a:extLst>
                <a:ext uri="{FF2B5EF4-FFF2-40B4-BE49-F238E27FC236}">
                  <a16:creationId xmlns:a16="http://schemas.microsoft.com/office/drawing/2014/main" id="{272160D5-65D4-5E6B-19F5-7CE77474D762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97576" y="2487723"/>
              <a:ext cx="2354226" cy="146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774;g14b4a93c124_0_0">
              <a:extLst>
                <a:ext uri="{FF2B5EF4-FFF2-40B4-BE49-F238E27FC236}">
                  <a16:creationId xmlns:a16="http://schemas.microsoft.com/office/drawing/2014/main" id="{F8A7441C-6F1B-B1EA-9209-73E62B2B6BD5}"/>
                </a:ext>
              </a:extLst>
            </p:cNvPr>
            <p:cNvSpPr/>
            <p:nvPr/>
          </p:nvSpPr>
          <p:spPr>
            <a:xfrm>
              <a:off x="8239800" y="2965975"/>
              <a:ext cx="825600" cy="851100"/>
            </a:xfrm>
            <a:prstGeom prst="leftRightArrow">
              <a:avLst>
                <a:gd name="adj1" fmla="val 46540"/>
                <a:gd name="adj2" fmla="val 3163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775;g14b4a93c124_0_0">
              <a:extLst>
                <a:ext uri="{FF2B5EF4-FFF2-40B4-BE49-F238E27FC236}">
                  <a16:creationId xmlns:a16="http://schemas.microsoft.com/office/drawing/2014/main" id="{B2B81E56-236C-6B5D-87E0-51E5ACFCE007}"/>
                </a:ext>
              </a:extLst>
            </p:cNvPr>
            <p:cNvSpPr/>
            <p:nvPr/>
          </p:nvSpPr>
          <p:spPr>
            <a:xfrm>
              <a:off x="3125775" y="2965975"/>
              <a:ext cx="825600" cy="851100"/>
            </a:xfrm>
            <a:prstGeom prst="leftRightArrow">
              <a:avLst>
                <a:gd name="adj1" fmla="val 46540"/>
                <a:gd name="adj2" fmla="val 3163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776;g14b4a93c124_0_0">
              <a:extLst>
                <a:ext uri="{FF2B5EF4-FFF2-40B4-BE49-F238E27FC236}">
                  <a16:creationId xmlns:a16="http://schemas.microsoft.com/office/drawing/2014/main" id="{F83368D8-BD26-0E4E-AF97-0C0581331AB4}"/>
                </a:ext>
              </a:extLst>
            </p:cNvPr>
            <p:cNvSpPr txBox="1"/>
            <p:nvPr/>
          </p:nvSpPr>
          <p:spPr>
            <a:xfrm>
              <a:off x="3173148" y="90450"/>
              <a:ext cx="6697474" cy="533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Cyber-Physical Hybrid Lab for enhanced research collaboration and training </a:t>
              </a:r>
              <a:endParaRPr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Project proposals…">
            <a:extLst>
              <a:ext uri="{FF2B5EF4-FFF2-40B4-BE49-F238E27FC236}">
                <a16:creationId xmlns:a16="http://schemas.microsoft.com/office/drawing/2014/main" id="{4C81A89C-1D58-804E-3FD6-77D892FC5B18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hangingPunct="0"/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Testbed Collaboration with UC Berkeley</a:t>
            </a:r>
          </a:p>
        </p:txBody>
      </p:sp>
    </p:spTree>
    <p:extLst>
      <p:ext uri="{BB962C8B-B14F-4D97-AF65-F5344CB8AC3E}">
        <p14:creationId xmlns:p14="http://schemas.microsoft.com/office/powerpoint/2010/main" val="3460072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tial Circle 8">
            <a:extLst>
              <a:ext uri="{FF2B5EF4-FFF2-40B4-BE49-F238E27FC236}">
                <a16:creationId xmlns:a16="http://schemas.microsoft.com/office/drawing/2014/main" id="{E596ACC0-9465-488C-932E-C62D5264ECD0}"/>
              </a:ext>
            </a:extLst>
          </p:cNvPr>
          <p:cNvSpPr/>
          <p:nvPr/>
        </p:nvSpPr>
        <p:spPr>
          <a:xfrm flipH="1">
            <a:off x="-2473960" y="-60960"/>
            <a:ext cx="4988560" cy="4937760"/>
          </a:xfrm>
          <a:prstGeom prst="pie">
            <a:avLst>
              <a:gd name="adj1" fmla="val 5371582"/>
              <a:gd name="adj2" fmla="val 16200000"/>
            </a:avLst>
          </a:prstGeom>
          <a:solidFill>
            <a:srgbClr val="0070C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F6EEC-24F6-43C6-92D3-B3D3FD559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865110" y="4877138"/>
            <a:ext cx="177290" cy="276999"/>
          </a:xfrm>
        </p:spPr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69D29FE8-9498-47B8-A10A-FDFFE2C44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039622"/>
              </p:ext>
            </p:extLst>
          </p:nvPr>
        </p:nvGraphicFramePr>
        <p:xfrm>
          <a:off x="4059521" y="355574"/>
          <a:ext cx="4805589" cy="4521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C191C09-CA5B-4FAE-8681-AED3159F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82600"/>
            <a:ext cx="2213403" cy="41782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Digital</a:t>
            </a:r>
            <a:r>
              <a:rPr lang="en-US" altLang="zh-CN" sz="28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Construction</a:t>
            </a:r>
            <a:br>
              <a:rPr lang="en-US" altLang="zh-CN" sz="28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zh-CN" sz="28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 NTU</a:t>
            </a:r>
            <a:endParaRPr lang="en-US" sz="2800" kern="12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5A6EE5-500B-4FD5-8BF4-1498590BA98A}"/>
              </a:ext>
            </a:extLst>
          </p:cNvPr>
          <p:cNvSpPr/>
          <p:nvPr/>
        </p:nvSpPr>
        <p:spPr>
          <a:xfrm>
            <a:off x="2484823" y="443005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 panose="020F0502020204030204"/>
              </a:rPr>
              <a:t>Testbed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025C2-26A9-4395-9C29-7BE565DB04C8}"/>
              </a:ext>
            </a:extLst>
          </p:cNvPr>
          <p:cNvSpPr/>
          <p:nvPr/>
        </p:nvSpPr>
        <p:spPr>
          <a:xfrm>
            <a:off x="2484823" y="1090403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Digitalization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195C4-ADD4-43FD-8C2F-015267AE8EC4}"/>
              </a:ext>
            </a:extLst>
          </p:cNvPr>
          <p:cNvSpPr/>
          <p:nvPr/>
        </p:nvSpPr>
        <p:spPr>
          <a:xfrm>
            <a:off x="2484823" y="1737801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Sensing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7D08EE-F0AD-4DCE-B6A9-C0A06CAE25F0}"/>
              </a:ext>
            </a:extLst>
          </p:cNvPr>
          <p:cNvSpPr/>
          <p:nvPr/>
        </p:nvSpPr>
        <p:spPr>
          <a:xfrm>
            <a:off x="2484823" y="2385199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Management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D65D50-8029-45D5-AA3C-41CD20F28268}"/>
              </a:ext>
            </a:extLst>
          </p:cNvPr>
          <p:cNvSpPr/>
          <p:nvPr/>
        </p:nvSpPr>
        <p:spPr>
          <a:xfrm>
            <a:off x="2484823" y="3032597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Automation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D3B378-C4C7-4558-8D0A-B4FADFC41AC4}"/>
              </a:ext>
            </a:extLst>
          </p:cNvPr>
          <p:cNvSpPr/>
          <p:nvPr/>
        </p:nvSpPr>
        <p:spPr>
          <a:xfrm>
            <a:off x="2484823" y="3679995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Visualization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DFEB5A-712D-A983-79AC-C19F2BB741D8}"/>
              </a:ext>
            </a:extLst>
          </p:cNvPr>
          <p:cNvSpPr/>
          <p:nvPr/>
        </p:nvSpPr>
        <p:spPr>
          <a:xfrm>
            <a:off x="2484823" y="4327394"/>
            <a:ext cx="1371600" cy="46304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4370493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Project proposals…">
            <a:extLst>
              <a:ext uri="{FF2B5EF4-FFF2-40B4-BE49-F238E27FC236}">
                <a16:creationId xmlns:a16="http://schemas.microsoft.com/office/drawing/2014/main" id="{71B85C3D-8BA4-42B3-BD66-B823569E263B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Testbed for Digital </a:t>
            </a:r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onstruction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4FC871-78C0-44F7-BFF6-29B2CD015B66}"/>
              </a:ext>
            </a:extLst>
          </p:cNvPr>
          <p:cNvGrpSpPr>
            <a:grpSpLocks noChangeAspect="1"/>
          </p:cNvGrpSpPr>
          <p:nvPr/>
        </p:nvGrpSpPr>
        <p:grpSpPr>
          <a:xfrm>
            <a:off x="5380637" y="2049248"/>
            <a:ext cx="1535667" cy="1280858"/>
            <a:chOff x="2509139" y="1678350"/>
            <a:chExt cx="2115586" cy="1764554"/>
          </a:xfrm>
        </p:grpSpPr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90501E92-FFAE-42ED-BC15-DB02E4C78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9" r="11179" b="4345"/>
            <a:stretch>
              <a:fillRect/>
            </a:stretch>
          </p:blipFill>
          <p:spPr bwMode="auto">
            <a:xfrm>
              <a:off x="2856295" y="1678350"/>
              <a:ext cx="1768430" cy="1764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Appearing Pointer for a Map. Stock Footage Video (100% Royalty-free)  1056552626 | Shutterstock">
              <a:extLst>
                <a:ext uri="{FF2B5EF4-FFF2-40B4-BE49-F238E27FC236}">
                  <a16:creationId xmlns:a16="http://schemas.microsoft.com/office/drawing/2014/main" id="{FCBE466A-F394-4884-B160-38CB3E3C2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139" y="2055868"/>
              <a:ext cx="1871610" cy="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E59CB6-5CD5-425C-B1C0-75940A7E523F}"/>
              </a:ext>
            </a:extLst>
          </p:cNvPr>
          <p:cNvSpPr txBox="1"/>
          <p:nvPr/>
        </p:nvSpPr>
        <p:spPr>
          <a:xfrm>
            <a:off x="5801896" y="3407244"/>
            <a:ext cx="1114408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C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Calibri" panose="020F0502020204030204"/>
              </a:rPr>
              <a:t>ampus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1D925-AFD8-4F4D-A65D-47E8B8AF6770}"/>
              </a:ext>
            </a:extLst>
          </p:cNvPr>
          <p:cNvSpPr txBox="1"/>
          <p:nvPr/>
        </p:nvSpPr>
        <p:spPr>
          <a:xfrm>
            <a:off x="3356666" y="3747444"/>
            <a:ext cx="2277320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Facilities at P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Calibri" panose="020F0502020204030204"/>
              </a:rPr>
              <a:t>rotective Engineering Lab to support testbed operation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21" name="Picture 20" descr="A picture containing plant&#10;&#10;Description automatically generated">
            <a:extLst>
              <a:ext uri="{FF2B5EF4-FFF2-40B4-BE49-F238E27FC236}">
                <a16:creationId xmlns:a16="http://schemas.microsoft.com/office/drawing/2014/main" id="{93C23C12-EAA9-47E1-9B9C-91C1A2F892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3" r="-1"/>
          <a:stretch>
            <a:fillRect/>
          </a:stretch>
        </p:blipFill>
        <p:spPr>
          <a:xfrm>
            <a:off x="7010400" y="1661183"/>
            <a:ext cx="1591972" cy="11402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CC9093-1AB4-412D-A214-6344804207F3}"/>
              </a:ext>
            </a:extLst>
          </p:cNvPr>
          <p:cNvSpPr txBox="1"/>
          <p:nvPr/>
        </p:nvSpPr>
        <p:spPr>
          <a:xfrm>
            <a:off x="7024749" y="2640239"/>
            <a:ext cx="1605352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Slope 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for underground construction demo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pic>
        <p:nvPicPr>
          <p:cNvPr id="23" name="Picture 22" descr="A picture containing outdoor, ground, tree, building&#10;&#10;Description automatically generated">
            <a:extLst>
              <a:ext uri="{FF2B5EF4-FFF2-40B4-BE49-F238E27FC236}">
                <a16:creationId xmlns:a16="http://schemas.microsoft.com/office/drawing/2014/main" id="{69DA1535-C7D4-41B1-BE4F-F62D1E678DF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r="-1"/>
          <a:stretch>
            <a:fillRect/>
          </a:stretch>
        </p:blipFill>
        <p:spPr>
          <a:xfrm>
            <a:off x="7105299" y="3046999"/>
            <a:ext cx="1522536" cy="11402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6AE6BB-8DDC-4B85-A2CF-494112A49738}"/>
              </a:ext>
            </a:extLst>
          </p:cNvPr>
          <p:cNvSpPr txBox="1"/>
          <p:nvPr/>
        </p:nvSpPr>
        <p:spPr>
          <a:xfrm>
            <a:off x="7010400" y="4030754"/>
            <a:ext cx="1771140" cy="41549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Lab &amp; ground space for building construction demo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4DADE-FBB9-43CD-8899-DA3066AC5E18}"/>
              </a:ext>
            </a:extLst>
          </p:cNvPr>
          <p:cNvSpPr txBox="1"/>
          <p:nvPr/>
        </p:nvSpPr>
        <p:spPr>
          <a:xfrm>
            <a:off x="3549821" y="1726268"/>
            <a:ext cx="1591973" cy="276999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Testbed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6219E-9547-4ABA-825A-92C31C0DD76F}"/>
              </a:ext>
            </a:extLst>
          </p:cNvPr>
          <p:cNvSpPr txBox="1"/>
          <p:nvPr/>
        </p:nvSpPr>
        <p:spPr>
          <a:xfrm>
            <a:off x="387868" y="1501904"/>
            <a:ext cx="2821601" cy="31085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test and demonstrate new smart technologies to promote smart construction using:   </a:t>
            </a:r>
          </a:p>
          <a:p>
            <a:pPr marL="365125" marR="0" lvl="0" indent="-2540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Internet of things sensors </a:t>
            </a:r>
          </a:p>
          <a:p>
            <a:pPr marL="365125" marR="0" lvl="0" indent="-2540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Digital twin</a:t>
            </a:r>
          </a:p>
          <a:p>
            <a:pPr marL="365125" marR="0" lvl="0" indent="-2540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Virtual/Augmented reality</a:t>
            </a:r>
          </a:p>
          <a:p>
            <a:pPr marL="365125" marR="0" lvl="0" indent="-2540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Swarm robots, etc.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To function as focal point for collaboration in both research and education purpose:</a:t>
            </a:r>
          </a:p>
          <a:p>
            <a:pPr marL="36576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Industry project tests</a:t>
            </a:r>
          </a:p>
          <a:p>
            <a:pPr marL="36576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Data center</a:t>
            </a:r>
          </a:p>
          <a:p>
            <a:pPr marL="36576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Outreach activities, etc.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EA9BD7-146C-475C-915C-34F5D867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666" y="2109939"/>
            <a:ext cx="2227898" cy="1637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6771A2-38A4-4453-BBE8-903FB04A1136}"/>
              </a:ext>
            </a:extLst>
          </p:cNvPr>
          <p:cNvSpPr txBox="1"/>
          <p:nvPr/>
        </p:nvSpPr>
        <p:spPr>
          <a:xfrm>
            <a:off x="274321" y="835513"/>
            <a:ext cx="832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multi-purpose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reconfigurable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testbed to support the design, analysis, deployment,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validation of interdisciplinary solutions for digital construction </a:t>
            </a:r>
            <a:r>
              <a:rPr lang="en-SG" sz="1600" kern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and</a:t>
            </a:r>
            <a:r>
              <a:rPr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SG" altLang="zh-CN" sz="1600" kern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automation</a:t>
            </a:r>
            <a:r>
              <a:rPr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Singapore.  </a:t>
            </a:r>
            <a:endParaRPr kumimoji="0" lang="en-SG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63241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Project proposals…">
            <a:extLst>
              <a:ext uri="{FF2B5EF4-FFF2-40B4-BE49-F238E27FC236}">
                <a16:creationId xmlns:a16="http://schemas.microsoft.com/office/drawing/2014/main" id="{71B85C3D-8BA4-42B3-BD66-B823569E263B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Testbed for Digital </a:t>
            </a:r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onstruction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771A2-38A4-4453-BBE8-903FB04A1136}"/>
              </a:ext>
            </a:extLst>
          </p:cNvPr>
          <p:cNvSpPr txBox="1"/>
          <p:nvPr/>
        </p:nvSpPr>
        <p:spPr>
          <a:xfrm>
            <a:off x="285750" y="867003"/>
            <a:ext cx="832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will hold demonstrations of several research projects as shake-down tests. Some tentative tests are shown below: </a:t>
            </a:r>
            <a:endParaRPr kumimoji="0" lang="en-SG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29" name="Picture 2" descr="PPVC – CS CORP Pte Ltd">
            <a:extLst>
              <a:ext uri="{FF2B5EF4-FFF2-40B4-BE49-F238E27FC236}">
                <a16:creationId xmlns:a16="http://schemas.microsoft.com/office/drawing/2014/main" id="{C0220400-4DDA-4E26-9BB5-F43A3911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EDCCD"/>
              </a:clrFrom>
              <a:clrTo>
                <a:srgbClr val="DEDC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5557"/>
            <a:ext cx="2657908" cy="17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AA0041-FC29-4FDC-B035-40518EF6EF9D}"/>
              </a:ext>
            </a:extLst>
          </p:cNvPr>
          <p:cNvGrpSpPr>
            <a:grpSpLocks noChangeAspect="1"/>
          </p:cNvGrpSpPr>
          <p:nvPr/>
        </p:nvGrpSpPr>
        <p:grpSpPr>
          <a:xfrm>
            <a:off x="948977" y="1471636"/>
            <a:ext cx="2298076" cy="1489961"/>
            <a:chOff x="314496" y="2298047"/>
            <a:chExt cx="3905199" cy="2531942"/>
          </a:xfrm>
        </p:grpSpPr>
        <p:pic>
          <p:nvPicPr>
            <p:cNvPr id="30" name="Picture 2" descr="3D geological modelling | VITO">
              <a:extLst>
                <a:ext uri="{FF2B5EF4-FFF2-40B4-BE49-F238E27FC236}">
                  <a16:creationId xmlns:a16="http://schemas.microsoft.com/office/drawing/2014/main" id="{068A3487-7305-439D-9173-10163998C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96" y="2298047"/>
              <a:ext cx="3905199" cy="253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 descr="SmartSolo | World&amp;#39;s First Smart Seismic Sensor">
              <a:extLst>
                <a:ext uri="{FF2B5EF4-FFF2-40B4-BE49-F238E27FC236}">
                  <a16:creationId xmlns:a16="http://schemas.microsoft.com/office/drawing/2014/main" id="{3950BD6E-F4BC-4E46-B927-E2C46C242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22" y="2924587"/>
              <a:ext cx="600164" cy="6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SmartSolo | World&amp;#39;s First Smart Seismic Sensor">
              <a:extLst>
                <a:ext uri="{FF2B5EF4-FFF2-40B4-BE49-F238E27FC236}">
                  <a16:creationId xmlns:a16="http://schemas.microsoft.com/office/drawing/2014/main" id="{EB249142-1A89-48A0-8B18-92DD3DD02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738" y="2797509"/>
              <a:ext cx="544979" cy="609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SmartSolo | World&amp;#39;s First Smart Seismic Sensor">
              <a:extLst>
                <a:ext uri="{FF2B5EF4-FFF2-40B4-BE49-F238E27FC236}">
                  <a16:creationId xmlns:a16="http://schemas.microsoft.com/office/drawing/2014/main" id="{500D6026-DF49-4335-8F12-01CEFA592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570" y="2663835"/>
              <a:ext cx="521505" cy="52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GRT350: 4-Wire Earth Ground Resistance/Resistivity Tester | Extech  Instruments">
              <a:extLst>
                <a:ext uri="{FF2B5EF4-FFF2-40B4-BE49-F238E27FC236}">
                  <a16:creationId xmlns:a16="http://schemas.microsoft.com/office/drawing/2014/main" id="{07032E01-F6E2-4362-AF82-CCD5F294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305" y="2996037"/>
              <a:ext cx="671390" cy="82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515149A-638D-454C-81DE-BF8E1775D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734" y="3221842"/>
            <a:ext cx="2298076" cy="1527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4D0128-84A8-41F4-9191-A30D1097E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842" y="3221162"/>
            <a:ext cx="2298076" cy="14335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FEB2A6-9FF1-49EC-A484-50636DA345F5}"/>
              </a:ext>
            </a:extLst>
          </p:cNvPr>
          <p:cNvSpPr/>
          <p:nvPr/>
        </p:nvSpPr>
        <p:spPr>
          <a:xfrm>
            <a:off x="2035328" y="2655132"/>
            <a:ext cx="206401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Digitalization of Ground Model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CE213B-2A33-4868-9C59-923C9072E38D}"/>
              </a:ext>
            </a:extLst>
          </p:cNvPr>
          <p:cNvSpPr/>
          <p:nvPr/>
        </p:nvSpPr>
        <p:spPr>
          <a:xfrm>
            <a:off x="2017502" y="4442533"/>
            <a:ext cx="206401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3D Printing of Embossment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E3CB13F-6931-47AC-9FC7-A4E854FAF9C3}"/>
              </a:ext>
            </a:extLst>
          </p:cNvPr>
          <p:cNvSpPr/>
          <p:nvPr/>
        </p:nvSpPr>
        <p:spPr>
          <a:xfrm>
            <a:off x="5951644" y="2655132"/>
            <a:ext cx="206401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PPVC Construction Monitoring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F00271E-47D4-4C97-9042-94A26B93D25F}"/>
              </a:ext>
            </a:extLst>
          </p:cNvPr>
          <p:cNvSpPr/>
          <p:nvPr/>
        </p:nvSpPr>
        <p:spPr>
          <a:xfrm>
            <a:off x="5975880" y="4405188"/>
            <a:ext cx="206401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AR for Quality Control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56644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Project proposals…">
            <a:extLst>
              <a:ext uri="{FF2B5EF4-FFF2-40B4-BE49-F238E27FC236}">
                <a16:creationId xmlns:a16="http://schemas.microsoft.com/office/drawing/2014/main" id="{71B85C3D-8BA4-42B3-BD66-B823569E263B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Testbed for Digital </a:t>
            </a:r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onstruction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pic>
        <p:nvPicPr>
          <p:cNvPr id="97" name="图片 46">
            <a:extLst>
              <a:ext uri="{FF2B5EF4-FFF2-40B4-BE49-F238E27FC236}">
                <a16:creationId xmlns:a16="http://schemas.microsoft.com/office/drawing/2014/main" id="{DF0DF8D9-ADE2-4457-A339-45CCB8AE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rgbClr val="ED7D31">
                <a:shade val="45000"/>
                <a:satMod val="135000"/>
              </a:srgbClr>
              <a:prstClr val="white"/>
            </a:duotone>
          </a:blip>
          <a:srcRect l="5396" t="19407" r="9376"/>
          <a:stretch/>
        </p:blipFill>
        <p:spPr>
          <a:xfrm>
            <a:off x="5586841" y="1902639"/>
            <a:ext cx="552599" cy="336836"/>
          </a:xfrm>
          <a:prstGeom prst="rect">
            <a:avLst/>
          </a:prstGeom>
        </p:spPr>
      </p:pic>
      <p:grpSp>
        <p:nvGrpSpPr>
          <p:cNvPr id="98" name="组合 4">
            <a:extLst>
              <a:ext uri="{FF2B5EF4-FFF2-40B4-BE49-F238E27FC236}">
                <a16:creationId xmlns:a16="http://schemas.microsoft.com/office/drawing/2014/main" id="{E0F91BE5-971D-4354-9EA0-AB9ED8454D1C}"/>
              </a:ext>
            </a:extLst>
          </p:cNvPr>
          <p:cNvGrpSpPr/>
          <p:nvPr/>
        </p:nvGrpSpPr>
        <p:grpSpPr>
          <a:xfrm>
            <a:off x="7391218" y="1789911"/>
            <a:ext cx="588168" cy="423951"/>
            <a:chOff x="6652540" y="405473"/>
            <a:chExt cx="995381" cy="782058"/>
          </a:xfrm>
        </p:grpSpPr>
        <p:pic>
          <p:nvPicPr>
            <p:cNvPr id="159" name="Picture 295">
              <a:extLst>
                <a:ext uri="{FF2B5EF4-FFF2-40B4-BE49-F238E27FC236}">
                  <a16:creationId xmlns:a16="http://schemas.microsoft.com/office/drawing/2014/main" id="{F172B74D-8134-486C-8668-67DEF3FB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05" b="93137" l="9988" r="93076">
                          <a14:foregroundMark x1="24602" y1="79044" x2="54289" y2="74142"/>
                          <a14:foregroundMark x1="54289" y1="74142" x2="54289" y2="74142"/>
                          <a14:foregroundMark x1="45711" y1="78227" x2="72794" y2="69363"/>
                          <a14:foregroundMark x1="72794" y1="69363" x2="49540" y2="79534"/>
                          <a14:foregroundMark x1="49540" y1="79534" x2="72457" y2="65400"/>
                          <a14:foregroundMark x1="72457" y1="65400" x2="61213" y2="72263"/>
                          <a14:foregroundMark x1="61213" y1="72263" x2="54442" y2="72263"/>
                          <a14:foregroundMark x1="54442" y1="72263" x2="79259" y2="65564"/>
                          <a14:foregroundMark x1="79259" y1="65564" x2="72365" y2="72345"/>
                          <a14:foregroundMark x1="72365" y1="72345" x2="54136" y2="75940"/>
                          <a14:foregroundMark x1="54136" y1="75940" x2="71875" y2="72263"/>
                          <a14:foregroundMark x1="71875" y1="72263" x2="57322" y2="75531"/>
                          <a14:foregroundMark x1="57322" y1="75531" x2="69455" y2="71732"/>
                          <a14:foregroundMark x1="69455" y1="71732" x2="69884" y2="70466"/>
                          <a14:foregroundMark x1="68781" y1="27206" x2="71630" y2="25449"/>
                          <a14:foregroundMark x1="68689" y1="24918" x2="72028" y2="30351"/>
                          <a14:foregroundMark x1="72028" y1="30351" x2="72028" y2="30351"/>
                          <a14:foregroundMark x1="69485" y1="22181" x2="72855" y2="32394"/>
                          <a14:foregroundMark x1="72855" y1="32394" x2="72855" y2="32394"/>
                          <a14:foregroundMark x1="69700" y1="27328" x2="76440" y2="41830"/>
                          <a14:foregroundMark x1="76440" y1="41830" x2="76440" y2="41912"/>
                          <a14:foregroundMark x1="72947" y1="73734" x2="77574" y2="69730"/>
                          <a14:foregroundMark x1="77574" y1="69730" x2="79504" y2="62786"/>
                          <a14:foregroundMark x1="79504" y1="62786" x2="78585" y2="70466"/>
                          <a14:foregroundMark x1="78585" y1="70466" x2="74786" y2="76797"/>
                          <a14:foregroundMark x1="74786" y1="76797" x2="81495" y2="64338"/>
                          <a14:foregroundMark x1="81495" y1="64338" x2="81740" y2="58497"/>
                          <a14:foregroundMark x1="40809" y1="78105" x2="41085" y2="86846"/>
                          <a14:foregroundMark x1="41085" y1="86846" x2="43934" y2="80392"/>
                          <a14:foregroundMark x1="43934" y1="80392" x2="41820" y2="87337"/>
                          <a14:foregroundMark x1="41820" y1="87337" x2="36581" y2="90359"/>
                          <a14:foregroundMark x1="36581" y1="90359" x2="39032" y2="96609"/>
                          <a14:foregroundMark x1="39032" y1="96609" x2="43842" y2="93178"/>
                          <a14:foregroundMark x1="43842" y1="93178" x2="43873" y2="91953"/>
                          <a14:foregroundMark x1="15809" y1="53472" x2="13572" y2="60825"/>
                          <a14:foregroundMark x1="13572" y1="60825" x2="12653" y2="76062"/>
                          <a14:foregroundMark x1="12653" y1="76062" x2="16483" y2="82026"/>
                          <a14:foregroundMark x1="16483" y1="82026" x2="16850" y2="71936"/>
                          <a14:foregroundMark x1="16850" y1="71936" x2="20680" y2="87214"/>
                          <a14:foregroundMark x1="20680" y1="87214" x2="22763" y2="87337"/>
                          <a14:foregroundMark x1="87653" y1="25694" x2="93076" y2="6005"/>
                          <a14:foregroundMark x1="15012" y1="85049" x2="19516" y2="88971"/>
                          <a14:foregroundMark x1="19516" y1="88971" x2="25582" y2="90605"/>
                          <a14:foregroundMark x1="25582" y1="90605" x2="20313" y2="91013"/>
                          <a14:foregroundMark x1="20313" y1="91013" x2="15870" y2="87092"/>
                          <a14:foregroundMark x1="15870" y1="87092" x2="16728" y2="88031"/>
                          <a14:backgroundMark x1="29596" y1="92361" x2="34743" y2="93668"/>
                          <a14:backgroundMark x1="34743" y1="93668" x2="31740" y2="92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540" y="593630"/>
              <a:ext cx="791868" cy="593901"/>
            </a:xfrm>
            <a:prstGeom prst="rect">
              <a:avLst/>
            </a:prstGeom>
          </p:spPr>
        </p:pic>
        <p:pic>
          <p:nvPicPr>
            <p:cNvPr id="160" name="Picture 2" descr="http://www.clker.com/cliparts/F/G/b/g/z/I/rf-signal-wave-md.png">
              <a:extLst>
                <a:ext uri="{FF2B5EF4-FFF2-40B4-BE49-F238E27FC236}">
                  <a16:creationId xmlns:a16="http://schemas.microsoft.com/office/drawing/2014/main" id="{12477276-0DCF-48CD-9263-F1A4161AD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88173" y="298563"/>
              <a:ext cx="252837" cy="46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9" name="任意多边形 131">
            <a:extLst>
              <a:ext uri="{FF2B5EF4-FFF2-40B4-BE49-F238E27FC236}">
                <a16:creationId xmlns:a16="http://schemas.microsoft.com/office/drawing/2014/main" id="{75C93D70-2BCD-47DB-BFD0-196C781866F0}"/>
              </a:ext>
            </a:extLst>
          </p:cNvPr>
          <p:cNvSpPr/>
          <p:nvPr/>
        </p:nvSpPr>
        <p:spPr>
          <a:xfrm flipH="1">
            <a:off x="1882358" y="3337723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0" name="任意多边形 132">
            <a:extLst>
              <a:ext uri="{FF2B5EF4-FFF2-40B4-BE49-F238E27FC236}">
                <a16:creationId xmlns:a16="http://schemas.microsoft.com/office/drawing/2014/main" id="{2EAEC1E6-AEB3-4C32-86E3-49C41B454D48}"/>
              </a:ext>
            </a:extLst>
          </p:cNvPr>
          <p:cNvSpPr/>
          <p:nvPr/>
        </p:nvSpPr>
        <p:spPr>
          <a:xfrm>
            <a:off x="1236819" y="3334724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1" name="任意多边形 122">
            <a:extLst>
              <a:ext uri="{FF2B5EF4-FFF2-40B4-BE49-F238E27FC236}">
                <a16:creationId xmlns:a16="http://schemas.microsoft.com/office/drawing/2014/main" id="{795F160C-1118-4FA8-852D-FE2D9402A66E}"/>
              </a:ext>
            </a:extLst>
          </p:cNvPr>
          <p:cNvSpPr/>
          <p:nvPr/>
        </p:nvSpPr>
        <p:spPr>
          <a:xfrm flipH="1">
            <a:off x="1887261" y="2239358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2" name="任意多边形 125">
            <a:extLst>
              <a:ext uri="{FF2B5EF4-FFF2-40B4-BE49-F238E27FC236}">
                <a16:creationId xmlns:a16="http://schemas.microsoft.com/office/drawing/2014/main" id="{A597A350-8DCD-4427-AB49-CC89139B159C}"/>
              </a:ext>
            </a:extLst>
          </p:cNvPr>
          <p:cNvSpPr/>
          <p:nvPr/>
        </p:nvSpPr>
        <p:spPr>
          <a:xfrm flipH="1">
            <a:off x="1883993" y="2790040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3" name="任意多边形 124">
            <a:extLst>
              <a:ext uri="{FF2B5EF4-FFF2-40B4-BE49-F238E27FC236}">
                <a16:creationId xmlns:a16="http://schemas.microsoft.com/office/drawing/2014/main" id="{1867A086-A86F-42FA-B934-6493A8E900C7}"/>
              </a:ext>
            </a:extLst>
          </p:cNvPr>
          <p:cNvSpPr/>
          <p:nvPr/>
        </p:nvSpPr>
        <p:spPr>
          <a:xfrm>
            <a:off x="1238454" y="2787041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4" name="任意多边形 121">
            <a:extLst>
              <a:ext uri="{FF2B5EF4-FFF2-40B4-BE49-F238E27FC236}">
                <a16:creationId xmlns:a16="http://schemas.microsoft.com/office/drawing/2014/main" id="{0B4AC6EB-8F4F-42F8-B635-79E34F5F1557}"/>
              </a:ext>
            </a:extLst>
          </p:cNvPr>
          <p:cNvSpPr/>
          <p:nvPr/>
        </p:nvSpPr>
        <p:spPr>
          <a:xfrm>
            <a:off x="1236819" y="2239358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5" name="立方体 129">
            <a:extLst>
              <a:ext uri="{FF2B5EF4-FFF2-40B4-BE49-F238E27FC236}">
                <a16:creationId xmlns:a16="http://schemas.microsoft.com/office/drawing/2014/main" id="{7139D886-9E72-49FC-9D21-EC1A53B4686E}"/>
              </a:ext>
            </a:extLst>
          </p:cNvPr>
          <p:cNvSpPr/>
          <p:nvPr/>
        </p:nvSpPr>
        <p:spPr>
          <a:xfrm>
            <a:off x="883902" y="2739112"/>
            <a:ext cx="1091610" cy="402604"/>
          </a:xfrm>
          <a:prstGeom prst="cube">
            <a:avLst>
              <a:gd name="adj" fmla="val 7972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6" name="立方体 128">
            <a:extLst>
              <a:ext uri="{FF2B5EF4-FFF2-40B4-BE49-F238E27FC236}">
                <a16:creationId xmlns:a16="http://schemas.microsoft.com/office/drawing/2014/main" id="{663F3357-1DDF-42A0-80FA-4D57CAC7FAC1}"/>
              </a:ext>
            </a:extLst>
          </p:cNvPr>
          <p:cNvSpPr/>
          <p:nvPr/>
        </p:nvSpPr>
        <p:spPr>
          <a:xfrm>
            <a:off x="883902" y="3288092"/>
            <a:ext cx="1091610" cy="402604"/>
          </a:xfrm>
          <a:prstGeom prst="cube">
            <a:avLst>
              <a:gd name="adj" fmla="val 7972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7" name="任意多边形 119">
            <a:extLst>
              <a:ext uri="{FF2B5EF4-FFF2-40B4-BE49-F238E27FC236}">
                <a16:creationId xmlns:a16="http://schemas.microsoft.com/office/drawing/2014/main" id="{2B653BDB-6966-457B-BDC8-2AF247108537}"/>
              </a:ext>
            </a:extLst>
          </p:cNvPr>
          <p:cNvSpPr/>
          <p:nvPr/>
        </p:nvSpPr>
        <p:spPr>
          <a:xfrm>
            <a:off x="1236819" y="1691675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8" name="任意多边形 117">
            <a:extLst>
              <a:ext uri="{FF2B5EF4-FFF2-40B4-BE49-F238E27FC236}">
                <a16:creationId xmlns:a16="http://schemas.microsoft.com/office/drawing/2014/main" id="{061027CF-2A66-4C6B-B963-A72503849725}"/>
              </a:ext>
            </a:extLst>
          </p:cNvPr>
          <p:cNvSpPr/>
          <p:nvPr/>
        </p:nvSpPr>
        <p:spPr>
          <a:xfrm flipH="1">
            <a:off x="1887261" y="1691675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09" name="立方体 91">
            <a:extLst>
              <a:ext uri="{FF2B5EF4-FFF2-40B4-BE49-F238E27FC236}">
                <a16:creationId xmlns:a16="http://schemas.microsoft.com/office/drawing/2014/main" id="{97FF05F7-79F5-45DB-89B8-C48DF007D100}"/>
              </a:ext>
            </a:extLst>
          </p:cNvPr>
          <p:cNvSpPr/>
          <p:nvPr/>
        </p:nvSpPr>
        <p:spPr>
          <a:xfrm>
            <a:off x="883902" y="2187570"/>
            <a:ext cx="1091610" cy="402604"/>
          </a:xfrm>
          <a:prstGeom prst="cube">
            <a:avLst>
              <a:gd name="adj" fmla="val 7972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0" name="立方体 72">
            <a:extLst>
              <a:ext uri="{FF2B5EF4-FFF2-40B4-BE49-F238E27FC236}">
                <a16:creationId xmlns:a16="http://schemas.microsoft.com/office/drawing/2014/main" id="{F460381C-C447-42DB-A814-2A4F80D2A11F}"/>
              </a:ext>
            </a:extLst>
          </p:cNvPr>
          <p:cNvSpPr/>
          <p:nvPr/>
        </p:nvSpPr>
        <p:spPr>
          <a:xfrm>
            <a:off x="883902" y="1654568"/>
            <a:ext cx="1091610" cy="402604"/>
          </a:xfrm>
          <a:prstGeom prst="cube">
            <a:avLst>
              <a:gd name="adj" fmla="val 7972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1" name="任意多边形 115">
            <a:extLst>
              <a:ext uri="{FF2B5EF4-FFF2-40B4-BE49-F238E27FC236}">
                <a16:creationId xmlns:a16="http://schemas.microsoft.com/office/drawing/2014/main" id="{7407D243-3289-43A8-8B61-823D188F5E48}"/>
              </a:ext>
            </a:extLst>
          </p:cNvPr>
          <p:cNvSpPr/>
          <p:nvPr/>
        </p:nvSpPr>
        <p:spPr>
          <a:xfrm>
            <a:off x="883902" y="2018898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2" name="任意多边形 116">
            <a:extLst>
              <a:ext uri="{FF2B5EF4-FFF2-40B4-BE49-F238E27FC236}">
                <a16:creationId xmlns:a16="http://schemas.microsoft.com/office/drawing/2014/main" id="{3BE04070-AD5A-4EE7-85B6-0AC1E7F97EA3}"/>
              </a:ext>
            </a:extLst>
          </p:cNvPr>
          <p:cNvSpPr/>
          <p:nvPr/>
        </p:nvSpPr>
        <p:spPr>
          <a:xfrm flipH="1">
            <a:off x="1534344" y="2018898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3" name="任意多边形 120">
            <a:extLst>
              <a:ext uri="{FF2B5EF4-FFF2-40B4-BE49-F238E27FC236}">
                <a16:creationId xmlns:a16="http://schemas.microsoft.com/office/drawing/2014/main" id="{BE6D91B0-8ADA-473F-8BD3-E8BE391CC344}"/>
              </a:ext>
            </a:extLst>
          </p:cNvPr>
          <p:cNvSpPr/>
          <p:nvPr/>
        </p:nvSpPr>
        <p:spPr>
          <a:xfrm>
            <a:off x="883902" y="2566581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4" name="任意多边形 123">
            <a:extLst>
              <a:ext uri="{FF2B5EF4-FFF2-40B4-BE49-F238E27FC236}">
                <a16:creationId xmlns:a16="http://schemas.microsoft.com/office/drawing/2014/main" id="{E6B57B0F-4C10-410D-B692-2D2B2E2670D6}"/>
              </a:ext>
            </a:extLst>
          </p:cNvPr>
          <p:cNvSpPr/>
          <p:nvPr/>
        </p:nvSpPr>
        <p:spPr>
          <a:xfrm flipH="1">
            <a:off x="1534344" y="2566581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5" name="任意多边形 126">
            <a:extLst>
              <a:ext uri="{FF2B5EF4-FFF2-40B4-BE49-F238E27FC236}">
                <a16:creationId xmlns:a16="http://schemas.microsoft.com/office/drawing/2014/main" id="{E28DC366-F63F-4318-904C-4DCA184AC35A}"/>
              </a:ext>
            </a:extLst>
          </p:cNvPr>
          <p:cNvSpPr/>
          <p:nvPr/>
        </p:nvSpPr>
        <p:spPr>
          <a:xfrm>
            <a:off x="885537" y="3114264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6" name="任意多边形 127">
            <a:extLst>
              <a:ext uri="{FF2B5EF4-FFF2-40B4-BE49-F238E27FC236}">
                <a16:creationId xmlns:a16="http://schemas.microsoft.com/office/drawing/2014/main" id="{D8DD4046-9CA7-44BD-97C8-2331A6DC61EC}"/>
              </a:ext>
            </a:extLst>
          </p:cNvPr>
          <p:cNvSpPr/>
          <p:nvPr/>
        </p:nvSpPr>
        <p:spPr>
          <a:xfrm flipH="1">
            <a:off x="1535979" y="3114264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7" name="立方体 130">
            <a:extLst>
              <a:ext uri="{FF2B5EF4-FFF2-40B4-BE49-F238E27FC236}">
                <a16:creationId xmlns:a16="http://schemas.microsoft.com/office/drawing/2014/main" id="{6438FE36-3211-416F-8694-5F1DD4CA49CC}"/>
              </a:ext>
            </a:extLst>
          </p:cNvPr>
          <p:cNvSpPr/>
          <p:nvPr/>
        </p:nvSpPr>
        <p:spPr>
          <a:xfrm>
            <a:off x="883902" y="3834478"/>
            <a:ext cx="1091610" cy="402604"/>
          </a:xfrm>
          <a:prstGeom prst="cube">
            <a:avLst>
              <a:gd name="adj" fmla="val 7972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8" name="任意多边形 133">
            <a:extLst>
              <a:ext uri="{FF2B5EF4-FFF2-40B4-BE49-F238E27FC236}">
                <a16:creationId xmlns:a16="http://schemas.microsoft.com/office/drawing/2014/main" id="{DA450BE0-5715-4906-A902-D69F7B32EFD2}"/>
              </a:ext>
            </a:extLst>
          </p:cNvPr>
          <p:cNvSpPr/>
          <p:nvPr/>
        </p:nvSpPr>
        <p:spPr>
          <a:xfrm>
            <a:off x="883902" y="3661947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19" name="任意多边形 134">
            <a:extLst>
              <a:ext uri="{FF2B5EF4-FFF2-40B4-BE49-F238E27FC236}">
                <a16:creationId xmlns:a16="http://schemas.microsoft.com/office/drawing/2014/main" id="{AE77E10D-3A02-4BEF-88B2-270059D62E46}"/>
              </a:ext>
            </a:extLst>
          </p:cNvPr>
          <p:cNvSpPr/>
          <p:nvPr/>
        </p:nvSpPr>
        <p:spPr>
          <a:xfrm flipH="1">
            <a:off x="1534344" y="3661947"/>
            <a:ext cx="88251" cy="528504"/>
          </a:xfrm>
          <a:custGeom>
            <a:avLst/>
            <a:gdLst>
              <a:gd name="connsiteX0" fmla="*/ 0 w 137160"/>
              <a:gd name="connsiteY0" fmla="*/ 0 h 895350"/>
              <a:gd name="connsiteX1" fmla="*/ 137160 w 137160"/>
              <a:gd name="connsiteY1" fmla="*/ 0 h 895350"/>
              <a:gd name="connsiteX2" fmla="*/ 137160 w 137160"/>
              <a:gd name="connsiteY2" fmla="*/ 60960 h 895350"/>
              <a:gd name="connsiteX3" fmla="*/ 87630 w 137160"/>
              <a:gd name="connsiteY3" fmla="*/ 110490 h 895350"/>
              <a:gd name="connsiteX4" fmla="*/ 87630 w 137160"/>
              <a:gd name="connsiteY4" fmla="*/ 798195 h 895350"/>
              <a:gd name="connsiteX5" fmla="*/ 120015 w 137160"/>
              <a:gd name="connsiteY5" fmla="*/ 830580 h 895350"/>
              <a:gd name="connsiteX6" fmla="*/ 120015 w 137160"/>
              <a:gd name="connsiteY6" fmla="*/ 895350 h 895350"/>
              <a:gd name="connsiteX7" fmla="*/ 3810 w 137160"/>
              <a:gd name="connsiteY7" fmla="*/ 895350 h 895350"/>
              <a:gd name="connsiteX8" fmla="*/ 0 w 137160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895350">
                <a:moveTo>
                  <a:pt x="0" y="0"/>
                </a:moveTo>
                <a:lnTo>
                  <a:pt x="137160" y="0"/>
                </a:lnTo>
                <a:lnTo>
                  <a:pt x="137160" y="60960"/>
                </a:lnTo>
                <a:lnTo>
                  <a:pt x="87630" y="110490"/>
                </a:lnTo>
                <a:lnTo>
                  <a:pt x="87630" y="798195"/>
                </a:lnTo>
                <a:lnTo>
                  <a:pt x="120015" y="830580"/>
                </a:lnTo>
                <a:lnTo>
                  <a:pt x="120015" y="895350"/>
                </a:lnTo>
                <a:lnTo>
                  <a:pt x="3810" y="89535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pic>
        <p:nvPicPr>
          <p:cNvPr id="120" name="图片 2">
            <a:extLst>
              <a:ext uri="{FF2B5EF4-FFF2-40B4-BE49-F238E27FC236}">
                <a16:creationId xmlns:a16="http://schemas.microsoft.com/office/drawing/2014/main" id="{42EFAFBD-E69E-4A9B-8A79-709C6492A79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4364F"/>
              </a:clrFrom>
              <a:clrTo>
                <a:srgbClr val="24364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71" b="95825" l="10000" r="90000">
                        <a14:foregroundMark x1="41852" y1="90855" x2="68519" y2="91650"/>
                        <a14:foregroundMark x1="25926" y1="7157" x2="64074" y2="4970"/>
                        <a14:foregroundMark x1="60000" y1="95825" x2="62963" y2="95825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7850" y="1665717"/>
            <a:ext cx="1516169" cy="2591290"/>
          </a:xfrm>
          <a:prstGeom prst="rect">
            <a:avLst/>
          </a:prstGeom>
        </p:spPr>
      </p:pic>
      <p:sp>
        <p:nvSpPr>
          <p:cNvPr id="122" name="文本框 27">
            <a:extLst>
              <a:ext uri="{FF2B5EF4-FFF2-40B4-BE49-F238E27FC236}">
                <a16:creationId xmlns:a16="http://schemas.microsoft.com/office/drawing/2014/main" id="{349A3CE9-7CB1-417E-A1A0-5066317180F4}"/>
              </a:ext>
            </a:extLst>
          </p:cNvPr>
          <p:cNvSpPr txBox="1"/>
          <p:nvPr/>
        </p:nvSpPr>
        <p:spPr>
          <a:xfrm>
            <a:off x="642494" y="4307126"/>
            <a:ext cx="1463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Testbed lab model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(reconfigurable)</a:t>
            </a:r>
          </a:p>
        </p:txBody>
      </p:sp>
      <p:sp>
        <p:nvSpPr>
          <p:cNvPr id="123" name="文本框 28">
            <a:extLst>
              <a:ext uri="{FF2B5EF4-FFF2-40B4-BE49-F238E27FC236}">
                <a16:creationId xmlns:a16="http://schemas.microsoft.com/office/drawing/2014/main" id="{552263CF-75D3-430E-BE41-1C69CCBF7A1F}"/>
              </a:ext>
            </a:extLst>
          </p:cNvPr>
          <p:cNvSpPr txBox="1"/>
          <p:nvPr/>
        </p:nvSpPr>
        <p:spPr>
          <a:xfrm>
            <a:off x="2430644" y="4307126"/>
            <a:ext cx="1463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b="1" kern="1200">
                <a:solidFill>
                  <a:srgbClr val="002060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Testbed digital twin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(in ABAQUS)</a:t>
            </a:r>
          </a:p>
        </p:txBody>
      </p:sp>
      <p:pic>
        <p:nvPicPr>
          <p:cNvPr id="124" name="图片 41">
            <a:extLst>
              <a:ext uri="{FF2B5EF4-FFF2-40B4-BE49-F238E27FC236}">
                <a16:creationId xmlns:a16="http://schemas.microsoft.com/office/drawing/2014/main" id="{7E8885AB-49E6-4E2E-85B4-22B651E6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467754" y="2138108"/>
            <a:ext cx="309684" cy="329477"/>
          </a:xfrm>
          <a:prstGeom prst="rect">
            <a:avLst/>
          </a:prstGeom>
        </p:spPr>
      </p:pic>
      <p:pic>
        <p:nvPicPr>
          <p:cNvPr id="125" name="图片 84">
            <a:extLst>
              <a:ext uri="{FF2B5EF4-FFF2-40B4-BE49-F238E27FC236}">
                <a16:creationId xmlns:a16="http://schemas.microsoft.com/office/drawing/2014/main" id="{68738889-EDDD-467F-A99A-96AC23F8223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839035" y="1830064"/>
            <a:ext cx="309684" cy="329477"/>
          </a:xfrm>
          <a:prstGeom prst="rect">
            <a:avLst/>
          </a:prstGeom>
        </p:spPr>
      </p:pic>
      <p:pic>
        <p:nvPicPr>
          <p:cNvPr id="126" name="图片 85">
            <a:extLst>
              <a:ext uri="{FF2B5EF4-FFF2-40B4-BE49-F238E27FC236}">
                <a16:creationId xmlns:a16="http://schemas.microsoft.com/office/drawing/2014/main" id="{5C1E6301-FFFC-4BD9-B5A2-BD455F71293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784453" y="2137556"/>
            <a:ext cx="309684" cy="329477"/>
          </a:xfrm>
          <a:prstGeom prst="rect">
            <a:avLst/>
          </a:prstGeom>
        </p:spPr>
      </p:pic>
      <p:pic>
        <p:nvPicPr>
          <p:cNvPr id="127" name="图片 86">
            <a:extLst>
              <a:ext uri="{FF2B5EF4-FFF2-40B4-BE49-F238E27FC236}">
                <a16:creationId xmlns:a16="http://schemas.microsoft.com/office/drawing/2014/main" id="{E46AC32F-77F7-4372-BF80-E2660522CC5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784453" y="2663280"/>
            <a:ext cx="309684" cy="329477"/>
          </a:xfrm>
          <a:prstGeom prst="rect">
            <a:avLst/>
          </a:prstGeom>
        </p:spPr>
      </p:pic>
      <p:pic>
        <p:nvPicPr>
          <p:cNvPr id="128" name="图片 87">
            <a:extLst>
              <a:ext uri="{FF2B5EF4-FFF2-40B4-BE49-F238E27FC236}">
                <a16:creationId xmlns:a16="http://schemas.microsoft.com/office/drawing/2014/main" id="{A3420E83-86A7-4298-ACA4-DD239AC3FE5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782347" y="3212504"/>
            <a:ext cx="309684" cy="329477"/>
          </a:xfrm>
          <a:prstGeom prst="rect">
            <a:avLst/>
          </a:prstGeom>
        </p:spPr>
      </p:pic>
      <p:pic>
        <p:nvPicPr>
          <p:cNvPr id="129" name="图片 88">
            <a:extLst>
              <a:ext uri="{FF2B5EF4-FFF2-40B4-BE49-F238E27FC236}">
                <a16:creationId xmlns:a16="http://schemas.microsoft.com/office/drawing/2014/main" id="{16E580D4-AD10-4572-A742-DBD9DEB3956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782347" y="3760186"/>
            <a:ext cx="309684" cy="329477"/>
          </a:xfrm>
          <a:prstGeom prst="rect">
            <a:avLst/>
          </a:prstGeom>
        </p:spPr>
      </p:pic>
      <p:pic>
        <p:nvPicPr>
          <p:cNvPr id="130" name="图片 89">
            <a:extLst>
              <a:ext uri="{FF2B5EF4-FFF2-40B4-BE49-F238E27FC236}">
                <a16:creationId xmlns:a16="http://schemas.microsoft.com/office/drawing/2014/main" id="{2B6759E9-E54F-4245-8019-14DB8634C6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446754" y="3760186"/>
            <a:ext cx="309684" cy="329477"/>
          </a:xfrm>
          <a:prstGeom prst="rect">
            <a:avLst/>
          </a:prstGeom>
        </p:spPr>
      </p:pic>
      <p:pic>
        <p:nvPicPr>
          <p:cNvPr id="131" name="图片 90">
            <a:extLst>
              <a:ext uri="{FF2B5EF4-FFF2-40B4-BE49-F238E27FC236}">
                <a16:creationId xmlns:a16="http://schemas.microsoft.com/office/drawing/2014/main" id="{1FDF8F75-0D90-4CDA-8D84-C5FA98C047B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467754" y="3217247"/>
            <a:ext cx="309684" cy="329477"/>
          </a:xfrm>
          <a:prstGeom prst="rect">
            <a:avLst/>
          </a:prstGeom>
        </p:spPr>
      </p:pic>
      <p:pic>
        <p:nvPicPr>
          <p:cNvPr id="132" name="图片 92">
            <a:extLst>
              <a:ext uri="{FF2B5EF4-FFF2-40B4-BE49-F238E27FC236}">
                <a16:creationId xmlns:a16="http://schemas.microsoft.com/office/drawing/2014/main" id="{D3AE526F-7B00-49F0-BF66-DDA73C78E21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467754" y="2669064"/>
            <a:ext cx="309684" cy="329477"/>
          </a:xfrm>
          <a:prstGeom prst="rect">
            <a:avLst/>
          </a:prstGeom>
        </p:spPr>
      </p:pic>
      <p:pic>
        <p:nvPicPr>
          <p:cNvPr id="133" name="图片 93">
            <a:extLst>
              <a:ext uri="{FF2B5EF4-FFF2-40B4-BE49-F238E27FC236}">
                <a16:creationId xmlns:a16="http://schemas.microsoft.com/office/drawing/2014/main" id="{14500026-32C2-4C42-BA49-6E9D95FC368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835431" y="2358568"/>
            <a:ext cx="309684" cy="329477"/>
          </a:xfrm>
          <a:prstGeom prst="rect">
            <a:avLst/>
          </a:prstGeom>
        </p:spPr>
      </p:pic>
      <p:pic>
        <p:nvPicPr>
          <p:cNvPr id="134" name="图片 94">
            <a:extLst>
              <a:ext uri="{FF2B5EF4-FFF2-40B4-BE49-F238E27FC236}">
                <a16:creationId xmlns:a16="http://schemas.microsoft.com/office/drawing/2014/main" id="{EBDB6668-700C-495C-A312-5B3A696B7F1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837452" y="2917191"/>
            <a:ext cx="309684" cy="329477"/>
          </a:xfrm>
          <a:prstGeom prst="rect">
            <a:avLst/>
          </a:prstGeom>
        </p:spPr>
      </p:pic>
      <p:pic>
        <p:nvPicPr>
          <p:cNvPr id="135" name="图片 95">
            <a:extLst>
              <a:ext uri="{FF2B5EF4-FFF2-40B4-BE49-F238E27FC236}">
                <a16:creationId xmlns:a16="http://schemas.microsoft.com/office/drawing/2014/main" id="{BC712514-9BDE-489B-9C91-6DB69FCBED4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 rot="2700000">
            <a:off x="1830675" y="3458513"/>
            <a:ext cx="309684" cy="329477"/>
          </a:xfrm>
          <a:prstGeom prst="rect">
            <a:avLst/>
          </a:prstGeom>
        </p:spPr>
      </p:pic>
      <p:pic>
        <p:nvPicPr>
          <p:cNvPr id="136" name="图片 43">
            <a:extLst>
              <a:ext uri="{FF2B5EF4-FFF2-40B4-BE49-F238E27FC236}">
                <a16:creationId xmlns:a16="http://schemas.microsoft.com/office/drawing/2014/main" id="{5EF04399-FF20-424A-8FE3-2C9B0A51B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217587" y="1660935"/>
            <a:ext cx="337530" cy="295983"/>
          </a:xfrm>
          <a:prstGeom prst="rect">
            <a:avLst/>
          </a:prstGeom>
        </p:spPr>
      </p:pic>
      <p:pic>
        <p:nvPicPr>
          <p:cNvPr id="137" name="图片 97">
            <a:extLst>
              <a:ext uri="{FF2B5EF4-FFF2-40B4-BE49-F238E27FC236}">
                <a16:creationId xmlns:a16="http://schemas.microsoft.com/office/drawing/2014/main" id="{32A7784F-9C93-468D-9EC5-7DC7578AC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189164" y="2193855"/>
            <a:ext cx="337530" cy="295983"/>
          </a:xfrm>
          <a:prstGeom prst="rect">
            <a:avLst/>
          </a:prstGeom>
        </p:spPr>
      </p:pic>
      <p:pic>
        <p:nvPicPr>
          <p:cNvPr id="138" name="图片 98">
            <a:extLst>
              <a:ext uri="{FF2B5EF4-FFF2-40B4-BE49-F238E27FC236}">
                <a16:creationId xmlns:a16="http://schemas.microsoft.com/office/drawing/2014/main" id="{4AC4A420-A218-4BA2-8613-3BE393793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199470" y="2741209"/>
            <a:ext cx="337530" cy="295983"/>
          </a:xfrm>
          <a:prstGeom prst="rect">
            <a:avLst/>
          </a:prstGeom>
        </p:spPr>
      </p:pic>
      <p:pic>
        <p:nvPicPr>
          <p:cNvPr id="139" name="图片 99">
            <a:extLst>
              <a:ext uri="{FF2B5EF4-FFF2-40B4-BE49-F238E27FC236}">
                <a16:creationId xmlns:a16="http://schemas.microsoft.com/office/drawing/2014/main" id="{BAC8D548-FB19-42E8-955B-8B9F67381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194067" y="3297199"/>
            <a:ext cx="337530" cy="295983"/>
          </a:xfrm>
          <a:prstGeom prst="rect">
            <a:avLst/>
          </a:prstGeom>
        </p:spPr>
      </p:pic>
      <p:pic>
        <p:nvPicPr>
          <p:cNvPr id="140" name="图片 100">
            <a:extLst>
              <a:ext uri="{FF2B5EF4-FFF2-40B4-BE49-F238E27FC236}">
                <a16:creationId xmlns:a16="http://schemas.microsoft.com/office/drawing/2014/main" id="{2F1AE025-BFAE-4A90-BF9C-F01B1D94F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184919" y="3849111"/>
            <a:ext cx="337530" cy="295983"/>
          </a:xfrm>
          <a:prstGeom prst="rect">
            <a:avLst/>
          </a:prstGeom>
        </p:spPr>
      </p:pic>
      <p:sp>
        <p:nvSpPr>
          <p:cNvPr id="142" name="矩形 104">
            <a:extLst>
              <a:ext uri="{FF2B5EF4-FFF2-40B4-BE49-F238E27FC236}">
                <a16:creationId xmlns:a16="http://schemas.microsoft.com/office/drawing/2014/main" id="{33C1F634-7406-464B-843D-C18AE5A86C89}"/>
              </a:ext>
            </a:extLst>
          </p:cNvPr>
          <p:cNvSpPr/>
          <p:nvPr/>
        </p:nvSpPr>
        <p:spPr>
          <a:xfrm>
            <a:off x="6282992" y="1822872"/>
            <a:ext cx="11807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Wireless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 sensor for acceleration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143" name="矩形 105">
            <a:extLst>
              <a:ext uri="{FF2B5EF4-FFF2-40B4-BE49-F238E27FC236}">
                <a16:creationId xmlns:a16="http://schemas.microsoft.com/office/drawing/2014/main" id="{71E5551B-3B43-4019-8A5A-FECF38D21EA5}"/>
              </a:ext>
            </a:extLst>
          </p:cNvPr>
          <p:cNvSpPr/>
          <p:nvPr/>
        </p:nvSpPr>
        <p:spPr>
          <a:xfrm>
            <a:off x="4525024" y="1845979"/>
            <a:ext cx="10083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FBG sensor for strain</a:t>
            </a:r>
          </a:p>
        </p:txBody>
      </p:sp>
      <p:sp>
        <p:nvSpPr>
          <p:cNvPr id="145" name="圆角矩形 47">
            <a:extLst>
              <a:ext uri="{FF2B5EF4-FFF2-40B4-BE49-F238E27FC236}">
                <a16:creationId xmlns:a16="http://schemas.microsoft.com/office/drawing/2014/main" id="{77933402-3D0D-4548-81D9-A563F5A43415}"/>
              </a:ext>
            </a:extLst>
          </p:cNvPr>
          <p:cNvSpPr/>
          <p:nvPr/>
        </p:nvSpPr>
        <p:spPr>
          <a:xfrm>
            <a:off x="4525024" y="1761566"/>
            <a:ext cx="3569498" cy="584107"/>
          </a:xfrm>
          <a:prstGeom prst="roundRect">
            <a:avLst/>
          </a:prstGeom>
          <a:noFill/>
          <a:ln w="3810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 panose="020F0502020204030204"/>
            </a:endParaRPr>
          </a:p>
        </p:txBody>
      </p:sp>
      <p:sp>
        <p:nvSpPr>
          <p:cNvPr id="146" name="文本框 111">
            <a:extLst>
              <a:ext uri="{FF2B5EF4-FFF2-40B4-BE49-F238E27FC236}">
                <a16:creationId xmlns:a16="http://schemas.microsoft.com/office/drawing/2014/main" id="{544E8D23-B43B-4C0A-95A3-B39808978D1A}"/>
              </a:ext>
            </a:extLst>
          </p:cNvPr>
          <p:cNvSpPr txBox="1"/>
          <p:nvPr/>
        </p:nvSpPr>
        <p:spPr>
          <a:xfrm>
            <a:off x="4513745" y="2392106"/>
            <a:ext cx="273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Wireless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d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ata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 acquisition)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147" name="文本框 113">
            <a:extLst>
              <a:ext uri="{FF2B5EF4-FFF2-40B4-BE49-F238E27FC236}">
                <a16:creationId xmlns:a16="http://schemas.microsoft.com/office/drawing/2014/main" id="{C71D7A5B-7AAE-4B58-BC9B-D69412444697}"/>
              </a:ext>
            </a:extLst>
          </p:cNvPr>
          <p:cNvSpPr txBox="1"/>
          <p:nvPr/>
        </p:nvSpPr>
        <p:spPr>
          <a:xfrm>
            <a:off x="4350306" y="4312975"/>
            <a:ext cx="1720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b="1" kern="1200">
                <a:solidFill>
                  <a:srgbClr val="002060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Cloud server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( D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ata storage &amp; analysis)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448FCB-7031-443C-BBF9-C1D827AD5928}"/>
              </a:ext>
            </a:extLst>
          </p:cNvPr>
          <p:cNvSpPr txBox="1"/>
          <p:nvPr/>
        </p:nvSpPr>
        <p:spPr>
          <a:xfrm>
            <a:off x="285750" y="867003"/>
            <a:ext cx="832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Initial Setup and Plan: sensing, modelling, and testing of a scaled building</a:t>
            </a:r>
            <a:endParaRPr kumimoji="0" lang="en-SG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D8A9D99-20A6-413C-A843-4257B767F659}"/>
              </a:ext>
            </a:extLst>
          </p:cNvPr>
          <p:cNvCxnSpPr>
            <a:stCxn id="136" idx="3"/>
            <a:endCxn id="159" idx="0"/>
          </p:cNvCxnSpPr>
          <p:nvPr/>
        </p:nvCxnSpPr>
        <p:spPr>
          <a:xfrm rot="16200000" flipH="1">
            <a:off x="4379890" y="-1353375"/>
            <a:ext cx="251748" cy="6238822"/>
          </a:xfrm>
          <a:prstGeom prst="bentConnector3">
            <a:avLst>
              <a:gd name="adj1" fmla="val -82554"/>
            </a:avLst>
          </a:prstGeom>
          <a:noFill/>
          <a:ln w="25400" cap="flat">
            <a:solidFill>
              <a:schemeClr val="tx1"/>
            </a:solidFill>
            <a:prstDash val="sysDash"/>
            <a:round/>
            <a:tailEnd type="triangl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68293CA-0FE7-4BBD-B487-A227B72D2CCC}"/>
              </a:ext>
            </a:extLst>
          </p:cNvPr>
          <p:cNvCxnSpPr>
            <a:cxnSpLocks/>
            <a:stCxn id="126" idx="1"/>
            <a:endCxn id="97" idx="0"/>
          </p:cNvCxnSpPr>
          <p:nvPr/>
        </p:nvCxnSpPr>
        <p:spPr>
          <a:xfrm rot="5400000" flipH="1" flipV="1">
            <a:off x="3201390" y="-468946"/>
            <a:ext cx="290166" cy="5033336"/>
          </a:xfrm>
          <a:prstGeom prst="bentConnector3">
            <a:avLst>
              <a:gd name="adj1" fmla="val 220247"/>
            </a:avLst>
          </a:prstGeom>
          <a:noFill/>
          <a:ln w="25400" cap="flat">
            <a:solidFill>
              <a:srgbClr val="FF0000"/>
            </a:solidFill>
            <a:prstDash val="sysDash"/>
            <a:round/>
            <a:tailEnd type="triangle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58C3198-6655-4D7A-969E-2FF0C1A77E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80" y="3307908"/>
            <a:ext cx="1846749" cy="9869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CFB45-8C5E-4DE7-9D0F-D91FDB9FB518}"/>
              </a:ext>
            </a:extLst>
          </p:cNvPr>
          <p:cNvGrpSpPr>
            <a:grpSpLocks noChangeAspect="1"/>
          </p:cNvGrpSpPr>
          <p:nvPr/>
        </p:nvGrpSpPr>
        <p:grpSpPr>
          <a:xfrm>
            <a:off x="7021547" y="2674123"/>
            <a:ext cx="1072975" cy="625460"/>
            <a:chOff x="7054758" y="2469841"/>
            <a:chExt cx="2039874" cy="1189086"/>
          </a:xfrm>
        </p:grpSpPr>
        <p:pic>
          <p:nvPicPr>
            <p:cNvPr id="89" name="Picture 88" descr="A close up of a logo&#10;&#10;Description automatically generated">
              <a:extLst>
                <a:ext uri="{FF2B5EF4-FFF2-40B4-BE49-F238E27FC236}">
                  <a16:creationId xmlns:a16="http://schemas.microsoft.com/office/drawing/2014/main" id="{EFF886DF-4212-4AA6-8307-A778B347A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546" y="2469841"/>
              <a:ext cx="1189086" cy="1189086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267E7A9-9909-4614-8843-E5F34C42FD84}"/>
                </a:ext>
              </a:extLst>
            </p:cNvPr>
            <p:cNvGrpSpPr/>
            <p:nvPr/>
          </p:nvGrpSpPr>
          <p:grpSpPr>
            <a:xfrm>
              <a:off x="7054758" y="2522049"/>
              <a:ext cx="1015212" cy="1041768"/>
              <a:chOff x="8101909" y="563327"/>
              <a:chExt cx="2823226" cy="2823226"/>
            </a:xfrm>
          </p:grpSpPr>
          <p:pic>
            <p:nvPicPr>
              <p:cNvPr id="91" name="Picture 9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41DE5AF-6D2F-488C-BCF6-A26E52B65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1909" y="563327"/>
                <a:ext cx="2823226" cy="2823226"/>
              </a:xfrm>
              <a:prstGeom prst="rect">
                <a:avLst/>
              </a:prstGeom>
            </p:spPr>
          </p:pic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A46E338-87E3-4384-86DE-F8C9ACD0E539}"/>
                  </a:ext>
                </a:extLst>
              </p:cNvPr>
              <p:cNvCxnSpPr/>
              <p:nvPr/>
            </p:nvCxnSpPr>
            <p:spPr>
              <a:xfrm>
                <a:off x="9142682" y="1726142"/>
                <a:ext cx="74168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4176854-63A6-46DF-93EC-F1CC3C7A5975}"/>
                  </a:ext>
                </a:extLst>
              </p:cNvPr>
              <p:cNvCxnSpPr/>
              <p:nvPr/>
            </p:nvCxnSpPr>
            <p:spPr>
              <a:xfrm>
                <a:off x="9156604" y="1948307"/>
                <a:ext cx="74168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6FF529-5E52-4C39-9C51-232AC6B2CADD}"/>
                  </a:ext>
                </a:extLst>
              </p:cNvPr>
              <p:cNvCxnSpPr/>
              <p:nvPr/>
            </p:nvCxnSpPr>
            <p:spPr>
              <a:xfrm>
                <a:off x="9156604" y="2165983"/>
                <a:ext cx="74168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494A807-1706-4B21-9669-D7107DF0F3A7}"/>
                  </a:ext>
                </a:extLst>
              </p:cNvPr>
              <p:cNvCxnSpPr/>
              <p:nvPr/>
            </p:nvCxnSpPr>
            <p:spPr>
              <a:xfrm>
                <a:off x="9156604" y="2396256"/>
                <a:ext cx="74168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</p:grpSp>
      <p:sp>
        <p:nvSpPr>
          <p:cNvPr id="162" name="TextBox 743">
            <a:extLst>
              <a:ext uri="{FF2B5EF4-FFF2-40B4-BE49-F238E27FC236}">
                <a16:creationId xmlns:a16="http://schemas.microsoft.com/office/drawing/2014/main" id="{E373D3B7-BCBA-48C4-8C90-4EDF3F5F1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737" y="3339189"/>
            <a:ext cx="150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b="1" kern="1200">
                <a:solidFill>
                  <a:srgbClr val="002060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en-US" dirty="0"/>
              <a:t>Message notification</a:t>
            </a:r>
          </a:p>
        </p:txBody>
      </p:sp>
      <p:pic>
        <p:nvPicPr>
          <p:cNvPr id="163" name="Picture 2" descr="http://www.clker.com/cliparts/F/G/b/g/z/I/rf-signal-wave-md.png">
            <a:extLst>
              <a:ext uri="{FF2B5EF4-FFF2-40B4-BE49-F238E27FC236}">
                <a16:creationId xmlns:a16="http://schemas.microsoft.com/office/drawing/2014/main" id="{8AA86B29-1FB4-47A2-8EBB-46632FF3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rgbClr val="48BDE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07905">
            <a:off x="5080754" y="2551185"/>
            <a:ext cx="430797" cy="79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Arrow: Up-Down 742">
            <a:extLst>
              <a:ext uri="{FF2B5EF4-FFF2-40B4-BE49-F238E27FC236}">
                <a16:creationId xmlns:a16="http://schemas.microsoft.com/office/drawing/2014/main" id="{7F79DE6F-2693-4DEC-ABCF-ACDD4B83DE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23191" y="3722064"/>
            <a:ext cx="153007" cy="734602"/>
          </a:xfrm>
          <a:prstGeom prst="upDownArrow">
            <a:avLst>
              <a:gd name="adj1" fmla="val 50000"/>
              <a:gd name="adj2" fmla="val 49987"/>
            </a:avLst>
          </a:prstGeom>
          <a:solidFill>
            <a:srgbClr val="5B9BD5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Calibri"/>
              <a:sym typeface="Calibri" panose="020F0502020204030204"/>
            </a:endParaRPr>
          </a:p>
        </p:txBody>
      </p:sp>
      <p:pic>
        <p:nvPicPr>
          <p:cNvPr id="166" name="Picture 2" descr="Image result for computer">
            <a:extLst>
              <a:ext uri="{FF2B5EF4-FFF2-40B4-BE49-F238E27FC236}">
                <a16:creationId xmlns:a16="http://schemas.microsoft.com/office/drawing/2014/main" id="{62CBBF48-4C1F-48A1-9F3E-3437A7E7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41" y="3801372"/>
            <a:ext cx="786901" cy="739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Box 746">
            <a:extLst>
              <a:ext uri="{FF2B5EF4-FFF2-40B4-BE49-F238E27FC236}">
                <a16:creationId xmlns:a16="http://schemas.microsoft.com/office/drawing/2014/main" id="{573DF710-6BA4-4AA8-9D66-11B25260F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402" y="3745393"/>
            <a:ext cx="62068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kern="1200">
                <a:solidFill>
                  <a:srgbClr val="222222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Internet</a:t>
            </a:r>
          </a:p>
        </p:txBody>
      </p:sp>
      <p:sp>
        <p:nvSpPr>
          <p:cNvPr id="169" name="Arrow: Up-Down 742">
            <a:extLst>
              <a:ext uri="{FF2B5EF4-FFF2-40B4-BE49-F238E27FC236}">
                <a16:creationId xmlns:a16="http://schemas.microsoft.com/office/drawing/2014/main" id="{FC69630A-91A7-4833-9E90-B01E32AE2CB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23190" y="2690665"/>
            <a:ext cx="153007" cy="734602"/>
          </a:xfrm>
          <a:prstGeom prst="upDownArrow">
            <a:avLst>
              <a:gd name="adj1" fmla="val 50000"/>
              <a:gd name="adj2" fmla="val 49987"/>
            </a:avLst>
          </a:prstGeom>
          <a:solidFill>
            <a:srgbClr val="5B9BD5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Calibri"/>
              <a:sym typeface="Calibri" panose="020F0502020204030204"/>
            </a:endParaRPr>
          </a:p>
        </p:txBody>
      </p:sp>
      <p:sp>
        <p:nvSpPr>
          <p:cNvPr id="170" name="TextBox 746">
            <a:extLst>
              <a:ext uri="{FF2B5EF4-FFF2-40B4-BE49-F238E27FC236}">
                <a16:creationId xmlns:a16="http://schemas.microsoft.com/office/drawing/2014/main" id="{B1654DFD-DF40-41D3-A8B2-7273FC443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7496" y="2686376"/>
            <a:ext cx="1124204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kern="1200">
                <a:solidFill>
                  <a:srgbClr val="222222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4G/5G modem</a:t>
            </a:r>
          </a:p>
        </p:txBody>
      </p:sp>
      <p:sp>
        <p:nvSpPr>
          <p:cNvPr id="171" name="TextBox 743">
            <a:extLst>
              <a:ext uri="{FF2B5EF4-FFF2-40B4-BE49-F238E27FC236}">
                <a16:creationId xmlns:a16="http://schemas.microsoft.com/office/drawing/2014/main" id="{0F398617-57E7-49B5-9E06-EBEC8078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659" y="4523413"/>
            <a:ext cx="1358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32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 defTabSz="685800" eaLnBrk="1" hangingPunct="1">
              <a:tabLst/>
              <a:defRPr sz="1100" b="1" kern="1200">
                <a:solidFill>
                  <a:srgbClr val="002060"/>
                </a:solidFill>
                <a:uLnTx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en-US" dirty="0"/>
              <a:t>Data visualization</a:t>
            </a:r>
          </a:p>
        </p:txBody>
      </p:sp>
      <p:pic>
        <p:nvPicPr>
          <p:cNvPr id="4" name="图片 102">
            <a:extLst>
              <a:ext uri="{FF2B5EF4-FFF2-40B4-BE49-F238E27FC236}">
                <a16:creationId xmlns:a16="http://schemas.microsoft.com/office/drawing/2014/main" id="{CB1C7AC5-35CA-E3A5-1DD2-2E9BEA4C7C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0704" y="3950857"/>
            <a:ext cx="588974" cy="2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4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9437D-45C7-EFB2-6E14-4747D7BF2D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7</a:t>
            </a:fld>
            <a:endParaRPr lang="en-SG"/>
          </a:p>
        </p:txBody>
      </p:sp>
      <p:sp>
        <p:nvSpPr>
          <p:cNvPr id="6" name="Project proposals…">
            <a:extLst>
              <a:ext uri="{FF2B5EF4-FFF2-40B4-BE49-F238E27FC236}">
                <a16:creationId xmlns:a16="http://schemas.microsoft.com/office/drawing/2014/main" id="{95B724B1-02D8-9F9C-F7C9-A810356DE5E6}"/>
              </a:ext>
            </a:extLst>
          </p:cNvPr>
          <p:cNvSpPr txBox="1"/>
          <p:nvPr/>
        </p:nvSpPr>
        <p:spPr>
          <a:xfrm>
            <a:off x="285750" y="253156"/>
            <a:ext cx="88582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NTU Testbed for Digital </a:t>
            </a:r>
            <a:r>
              <a:rPr lang="en-US" sz="2400" b="1" dirty="0">
                <a:solidFill>
                  <a:srgbClr val="0047A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onstruction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7AA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 </a:t>
            </a:r>
          </a:p>
        </p:txBody>
      </p:sp>
      <p:pic>
        <p:nvPicPr>
          <p:cNvPr id="7" name="图片 8">
            <a:extLst>
              <a:ext uri="{FF2B5EF4-FFF2-40B4-BE49-F238E27FC236}">
                <a16:creationId xmlns:a16="http://schemas.microsoft.com/office/drawing/2014/main" id="{E34F57F7-11C2-D479-CDBD-2F177A523D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r="14025"/>
          <a:stretch/>
        </p:blipFill>
        <p:spPr>
          <a:xfrm>
            <a:off x="580475" y="1315419"/>
            <a:ext cx="1649153" cy="2961120"/>
          </a:xfrm>
          <a:prstGeom prst="rect">
            <a:avLst/>
          </a:prstGeom>
        </p:spPr>
      </p:pic>
      <p:pic>
        <p:nvPicPr>
          <p:cNvPr id="8" name="IoT-Strain">
            <a:hlinkClick r:id="" action="ppaction://media"/>
            <a:extLst>
              <a:ext uri="{FF2B5EF4-FFF2-40B4-BE49-F238E27FC236}">
                <a16:creationId xmlns:a16="http://schemas.microsoft.com/office/drawing/2014/main" id="{95659AAA-CCC3-8E37-FC8F-C7F5F64BC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127" y="1315419"/>
            <a:ext cx="6150626" cy="296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A6EBBC-2A94-391F-B5C4-45EC62477A64}"/>
              </a:ext>
            </a:extLst>
          </p:cNvPr>
          <p:cNvSpPr txBox="1"/>
          <p:nvPr/>
        </p:nvSpPr>
        <p:spPr>
          <a:xfrm>
            <a:off x="285750" y="867003"/>
            <a:ext cx="832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Initial Test Results: near-real-time digital inspection and visualization</a:t>
            </a:r>
            <a:endParaRPr kumimoji="0" lang="en-SG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33658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841C13-C750-4E8F-95EF-E8D7F025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94" y="177120"/>
            <a:ext cx="7444740" cy="5811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Integrated 3D Urban Digital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B10F61-EDCF-4D60-AC1B-5C5BFB7C0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220" y="2311029"/>
            <a:ext cx="4120311" cy="249050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7150" indent="-28575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3D digital system integrating all urban infrastructural data such as BIM, landmarks, 3D geological model, underground utilities, tunnels, pipelines as the basis for digital twin and other digitalization /automation systems.  </a:t>
            </a:r>
          </a:p>
          <a:p>
            <a:pPr marL="57150" indent="-28575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 of methods and techniques to enhance the integration and visualization of data such as the use of VR and AR for a virtual excavation experience in different geological formations, or display of monitored ground displacement data with 3D ground model ground supports.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13C8A-BCA2-413A-9ECB-244A8CD65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5" t="1" r="25859" b="8687"/>
          <a:stretch/>
        </p:blipFill>
        <p:spPr>
          <a:xfrm>
            <a:off x="4733179" y="987396"/>
            <a:ext cx="4301108" cy="371072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C9159-CD27-47AF-AF06-7CB076E7C7D6}"/>
              </a:ext>
            </a:extLst>
          </p:cNvPr>
          <p:cNvSpPr txBox="1"/>
          <p:nvPr/>
        </p:nvSpPr>
        <p:spPr>
          <a:xfrm>
            <a:off x="457200" y="840126"/>
            <a:ext cx="45720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Objectives: </a:t>
            </a:r>
            <a:r>
              <a:rPr kumimoji="0" lang="en-SG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t>to reduce construction risks, reduce manpower and enhance efficiency by digitizing ground model, automating ground monitoring via 3D data processing &amp; visualization, and developing  automated construction processes. </a:t>
            </a:r>
          </a:p>
        </p:txBody>
      </p:sp>
    </p:spTree>
    <p:extLst>
      <p:ext uri="{BB962C8B-B14F-4D97-AF65-F5344CB8AC3E}">
        <p14:creationId xmlns:p14="http://schemas.microsoft.com/office/powerpoint/2010/main" val="3058514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1FDB-522F-4795-B9FD-8C39FCEE68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1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4571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EAE13-BD0B-4113-A373-B137885A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5" y="471949"/>
            <a:ext cx="2831539" cy="1216741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rgbClr val="0047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Construction Materials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F0B3ECE-2188-4D5D-B304-AC590ED1C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695" y="2035279"/>
            <a:ext cx="2629120" cy="25614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 new materials that have sensing abilities to allow key elements of buildings or infrastructures to be monitored and  their performances to be enhanced or improved.</a:t>
            </a:r>
          </a:p>
          <a:p>
            <a:pPr mar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ability to sense the responses of the materials, we will be able to make the design  more cost-effective as well as more sustainable.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6EA0D-0C11-4C2C-A705-645F28CD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30" y="202394"/>
            <a:ext cx="5056276" cy="4512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556DD-A436-4ECA-80E1-91A9E1101AC7}"/>
              </a:ext>
            </a:extLst>
          </p:cNvPr>
          <p:cNvSpPr txBox="1"/>
          <p:nvPr/>
        </p:nvSpPr>
        <p:spPr>
          <a:xfrm>
            <a:off x="4114801" y="350815"/>
            <a:ext cx="4135820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 panose="020F0502020204030204"/>
              </a:rPr>
              <a:t>New construction materials having sensing abilities to enable digital construction and monitoring without additional instruments</a:t>
            </a:r>
          </a:p>
        </p:txBody>
      </p:sp>
    </p:spTree>
    <p:extLst>
      <p:ext uri="{BB962C8B-B14F-4D97-AF65-F5344CB8AC3E}">
        <p14:creationId xmlns:p14="http://schemas.microsoft.com/office/powerpoint/2010/main" val="423545519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eyIkaWQiOiIyIiwiX2FjdGl2aXRpZXMiOlt7IiRpZCI6IjMiLCJfcm93cyI6W3siJGlkIjoiNCIsIl90YXNrcyI6W3siJGlkIjoiNSIsIl9hdHRhY2hlZE1pbGVzdG9uZXMiOltdLCJUYXNrRGVmaW5pdGlvbiI6eyIkaWQiOiI2IiwiR3JvdXBOYW1lIjpudWxsLCJTdGFydERhdGUiOiIyMDI0LTAyLTAxVDAwOjAwOjAwWiIsIkVuZERhdGUiOiIyMDI0LTAyLTI5VDIzOjU5OjAwWiIsIlBlcmNlbnRhZ2VDb21wbGV0ZSI6bnVsbCwiU3R5bGUiOnsiJGlkIjoiNyIsIlNoYXBlIjo0LCJTaGFwZVRoaWNrbmVzcyI6MSwiRHVyYXRpb25Gb3JtYXQiOjAsIkluY2x1ZGVOb25Xb3JraW5nRGF5c0luRHVyYXRpb24iOmZhbHNlLCJQZXJjZW50YWdlQ29tcGxldGVTdHlsZSI6eyIkaWQiOiI4IiwiRm9udFNldHRpbmdzIjp7IiRpZCI6IjkiLCJGb250U2l6ZSI6MTAsIkZvbnROYW1lIjoiQ2FsaWJyaSIsIklzQm9sZCI6ZmFsc2UsIklzSXRhbGljIjpmYWxzZSwiSXNVbmRlcmxpbmVkIjpmYWxzZSwiUGFyZW50U3R5bGUiOm51bGx9LCJBdXRvU2l6ZSI6MCwiRm9yZWdyb3VuZCI6eyIkaWQiOiIxMCIsIkNvbG9yIjp7IiRpZCI6IjE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iLCJUb3AiOjAuMCwiTGVmdCI6MC4wLCJSaWdodCI6MC4wLCJCb3R0b20iOjAuMH0sIlBhZGRpbmciOnsiJGlkIjoiMTMiLCJUb3AiOjAuMCwiTGVmdCI6MC4wLCJSaWdodCI6MC4wLCJCb3R0b20iOjAuMH0sIkJhY2tncm91bmQiOnsiJGlkIjoiMTQiLCJDb2xvciI6eyIkaWQiOiIxNSIsIkEiOjg5LCJSIjowLCJHIjowLCJCIjowfX0sIklzVmlzaWJsZSI6dHJ1ZSwiV2lkdGgiOjAuMCwiSGVpZ2h0IjowLjAsIkJvcmRlclN0eWxlIjp7IiRpZCI6IjE2IiwiTGluZUNvbG9yIjpudWxsLCJMaW5lV2VpZ2h0IjowLjAsIkxpbmVUeXBlIjowLCJQYXJlbnRTdHlsZSI6bnVsbH0sIlBhcmVudFN0eWxlIjpudWxsfSwiRHVyYXRpb25TdHlsZSI6eyIkaWQiOiIxNyIsIkZvbnRTZXR0aW5ncyI6eyIkaWQiOiIxOCIsIkZvbnRTaXplIjoxMCwiRm9udE5hbWUiOiJDYWxpYnJpIiwiSXNCb2xkIjpmYWxzZSwiSXNJdGFsaWMiOmZhbHNlLCJJc1VuZGVybGluZWQiOmZhbHNlLCJQYXJlbnRTdHlsZSI6bnVsbH0sIkF1dG9TaXplIjowLCJGb3JlZ3JvdW5kIjp7IiRpZCI6IjE5IiwiQ29sb3IiOnsiJGlkIjoiMj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SIsIlRvcCI6MC4wLCJMZWZ0IjowLjAsIlJpZ2h0IjowLjAsIkJvdHRvbSI6MC4wfSwiUGFkZGluZyI6eyIkaWQiOiIyMiIsIlRvcCI6MC4wLCJMZWZ0IjowLjAsIlJpZ2h0IjowLjAsIkJvdHRvbSI6MC4wfSwiQmFja2dyb3VuZCI6eyIkaWQiOiIyMyIsIkNvbG9yIjp7IiRyZWYiOiIxNSJ9fSwiSXNWaXNpYmxlIjp0cnVlLCJXaWR0aCI6MC4wLCJIZWlnaHQiOjAuMCwiQm9yZGVyU3R5bGUiOnsiJGlkIjoiMjQiLCJMaW5lQ29sb3IiOm51bGwsIkxpbmVXZWlnaHQiOjAuMCwiTGluZVR5cGUiOjAsIlBhcmVudFN0eWxlIjpudWxsfSwiUGFyZW50U3R5bGUiOm51bGx9LCJIb3Jpem9udGFsQ29ubmVjdG9yU3R5bGUiOnsiJGlkIjoiMjUiLCJMaW5lQ29sb3IiOnsiJGlkIjoiMjYiLCIkdHlwZSI6Ik5MUkUuQ29tbW9uLkRvbS5Tb2xpZENvbG9yQnJ1c2gsIE5MUkUuQ29tbW9uIiwiQ29sb3IiOnsiJGlkIjoiMjciLCJBIjoyNTUsIlIiOjIwNCwiRyI6MjA0LCJCIjoyMDR9fSwiTGluZVdlaWdodCI6MS4wLCJMaW5lVHlwZSI6MCwiUGFyZW50U3R5bGUiOm51bGx9LCJWZXJ0aWNhbENvbm5lY3RvclN0eWxlIjp7IiRpZCI6IjI4IiwiTGluZUNvbG9yIjp7IiRpZCI6IjI5IiwiJHR5cGUiOiJOTFJFLkNvbW1vbi5Eb20uU29saWRDb2xvckJydXNoLCBOTFJFLkNvbW1vbiIsIkNvbG9yIjp7IiRpZCI6IjMwIiwiQSI6MjU1LCJSIjoyMDQsIkciOjIwNCwiQiI6MjA0fX0sIkxpbmVXZWlnaHQiOjEuMCwiTGluZVR5cGUiOjAsIlBhcmVudFN0eWxlIjpudWxsfSwiTWFyZ2luIjpudWxsLCJTdGFydERhdGVQb3NpdGlvbiI6MCwiRW5kRGF0ZVBvc2l0aW9uIjowLCJEYXRlSXNWaXNpYmxlIjp0cnVlLCJUaXRsZVBvc2l0aW9uIjoxLCJEdXJhdGlvblBvc2l0aW9uIjo2LCJQZXJjZW50YWdlQ29tcGxldGVkUG9zaXRpb24iOjYsIlNwYWNpbmciOjUsIklzQmVsb3dUaW1lYmFuZCI6dHJ1ZSwiUGVyY2VudGFnZUNvbXBsZXRlU2hhcGVPcGFjaXR5IjozNSwiU2hhcGVTdHlsZSI6eyIkaWQiOiIzMSIsIk1hcmdpbiI6eyIkaWQiOiIzMiIsIlRvcCI6MC4wLCJMZWZ0Ijo0LjAsIlJpZ2h0Ijo0LjAsIkJvdHRvbSI6MC4wfSwiUGFkZGluZyI6eyIkaWQiOiIzMyIsIlRvcCI6MC4wLCJMZWZ0IjowLjAsIlJpZ2h0IjowLjAsIkJvdHRvbSI6MC4wfSwiQmFja2dyb3VuZCI6eyIkaWQiOiIzNCIsIkNvbG9yIjp7IiRpZCI6IjM1IiwiQSI6MjU1LCJSIjoyNiwiRyI6MTcwLCJCIjo2Nn19LCJJc1Zpc2libGUiOnRydWUsIldpZHRoIjowLjAsIkhlaWdodCI6MTYuMCwiQm9yZGVyU3R5bGUiOnsiJGlkIjoiMzYiLCJMaW5lQ29sb3IiOnsiJGlkIjoiMzciLCIkdHlwZSI6Ik5MUkUuQ29tbW9uLkRvbS5Tb2xpZENvbG9yQnJ1c2gsIE5MUkUuQ29tbW9uIiwiQ29sb3IiOnsiJGlkIjoiMzgiLCJBIjoyNTUsIlIiOjI1NSwiRyI6MCwiQiI6MH19LCJMaW5lV2VpZ2h0IjowLjAsIkxpbmVUeXBlIjowLCJQYXJlbnRTdHlsZSI6bnVsbH0sIlBhcmVudFN0eWxlIjpudWxsfSwiVGl0bGVTdHlsZSI6eyIkaWQiOiIzOSIsIkZvbnRTZXR0aW5ncyI6eyIkaWQiOiI0MCIsIkZvbnRTaXplIjoxMSwiRm9udE5hbWUiOiJDYWxpYnJpIiwiSXNCb2xkIjp0cnVlLCJJc0l0YWxpYyI6ZmFsc2UsIklzVW5kZXJsaW5lZCI6ZmFsc2UsIlBhcmVudFN0eWxlIjpudWxsfSwiQXV0b1NpemUiOjIsIkZvcmVncm91bmQiOnsiJGlkIjoiNDEiLCJDb2xvciI6eyIkaWQiOiI0MiIsIkEiOjI1NSwiUiI6MCwiRyI6MCwiQiI6MH19LCJNYXhXaWR0aCI6NTQuMTYwOTAzOTU0ODAyMjA4LCJNYXhIZWlnaHQiOiJJbmZpbml0eSIsIlNtYXJ0Rm9yZWdyb3VuZElzQWN0aXZlIjpmYWxzZSwiSG9yaXpvbnRhbEFsaWdubWVudCI6MCwiVmVydGljYWxBbGlnbm1lbnQiOjAsIlNtYXJ0Rm9yZWdyb3VuZCI6bnVsbCwiQmFja2dyb3VuZEZpbGxUeXBlIjowLCJNYXJnaW4iOnsiJGlkIjoiNDMiLCJUb3AiOjAuMCwiTGVmdCI6MC4wLCJSaWdodCI6MC4wLCJCb3R0b20iOjAuMH0sIlBhZGRpbmciOnsiJGlkIjoiNDQiLCJUb3AiOjAuMCwiTGVmdCI6MC4wLCJSaWdodCI6MC4wLCJCb3R0b20iOjAuMH0sIkJhY2tncm91bmQiOnsiJGlkIjoiNDUiLCJDb2xvciI6eyIkaWQiOiI0NiIsIkEiOjAsIlIiOjI1NSwiRyI6MjU1LCJCIjoyNTV9fSwiSXNWaXNpYmxlIjp0cnVlLCJXaWR0aCI6MC4wLCJIZWlnaHQiOjAuMCwiQm9yZGVyU3R5bGUiOnsiJGlkIjoiNDciLCJMaW5lQ29sb3IiOm51bGwsIkxpbmVXZWlnaHQiOjAuMCwiTGluZVR5cGUiOjAsIlBhcmVudFN0eWxlIjpudWxsfSwiUGFyZW50U3R5bGUiOm51bGx9LCJEYXRlU3R5bGUiOnsiJGlkIjoiNDgiLCJGb250U2V0dGluZ3MiOnsiJGlkIjoiNDkiLCJGb250U2l6ZSI6MTAsIkZvbnROYW1lIjoiQ2FsaWJyaSIsIklzQm9sZCI6ZmFsc2UsIklzSXRhbGljIjpmYWxzZSwiSXNVbmRlcmxpbmVkIjpmYWxzZSwiUGFyZW50U3R5bGUiOm51bGx9LCJBdXRvU2l6ZSI6MCwiRm9yZWdyb3VuZCI6eyIkaWQiOiI1MCIsIkNvbG9yIjp7IiRpZCI6IjU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1MiIsIlRvcCI6MC4wLCJMZWZ0IjowLjAsIlJpZ2h0IjowLjAsIkJvdHRvbSI6MC4wfSwiUGFkZGluZyI6eyIkaWQiOiI1MyIsIlRvcCI6MC4wLCJMZWZ0IjowLjAsIlJpZ2h0IjowLjAsIkJvdHRvbSI6MC4wfSwiQmFja2dyb3VuZCI6eyIkaWQiOiI1NCIsIkNvbG9yIjp7IiRpZCI6IjU1IiwiQSI6MCwiUiI6MjU1LCJHIjoyNTUsIkIiOjI1NX19LCJJc1Zpc2libGUiOnRydWUsIldpZHRoIjowLjAsIkhlaWdodCI6MC4wLCJCb3JkZXJTdHlsZSI6eyIkaWQiOiI1NiIsIkxpbmVDb2xvciI6bnVsbCwiTGluZVdlaWdodCI6MC4wLCJMaW5lVHlwZSI6MCwiUGFyZW50U3R5bGUiOm51bGx9LCJQYXJlbnRTdHlsZSI6bnVsbH0sIkRhdGVGb3JtYXQiOnsiJGlkIjoiN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giLCJGb3JtYXQiOjAsIklzVmlzaWJsZSI6ZmFsc2UsIkxhc3RLbm93blZpc2liaWxpdHlTdGF0ZSI6ZmFsc2V9LCJJc1Zpc2libGUiOnRydWUsIlBhcmVudFN0eWxlIjpudWxsfSwiSW5kZXgiOjAsIlNtYXJ0RHVyYXRpb25BY3RpdmF0ZWQiOmZhbHNlLCJEYXRlRm9ybWF0Ijp7IiRyZWYiOiI1NyJ9LCJXZWVrTnVtYmVyaW5nIjp7IiRpZCI6IjU5IiwiRm9ybWF0IjowLCJJc1Zpc2libGUiOmZhbHNlLCJMYXN0S25vd25WaXNpYmlsaXR5U3RhdGUiOmZhbHNlfSwiSWQiOiIxZTVhY2U5OC0wZTMyLTQ4MGMtYWYyNS00ZGE4MmY3ZmJhZjQiLCJJbXBvcnRJZCI6bnVsbCwiVGl0bGUiOiJSZWFsLXRpbWUgZGF0YSBwcm9jZXNzaW5nIiwiTm90ZSI6bnVsbCwiSHlwZXJsaW5rIjp7IiRpZCI6IjYwIiwiQWRkcmVzcyI6bnVsbCwiU3ViQWRkcmVzcyI6bnVsbH0sIklzQ2hhbmdlZCI6ZmFsc2UsIklzTmV3IjpmYWxzZX19LHsiJGlkIjoiNjEiLCJfYXR0YWNoZWRNaWxlc3RvbmVzIjpbXSwiVGFza0RlZmluaXRpb24iOnsiJGlkIjoiNjIiLCJHcm91cE5hbWUiOm51bGwsIlN0YXJ0RGF0ZSI6IjIwMjQtMDYtMDFUMDA6MDA6MDBaIiwiRW5kRGF0ZSI6IjIwMjQtMDYtMzBUMjM6NTk6MDBaIiwiUGVyY2VudGFnZUNvbXBsZXRlIjpudWxsLCJTdHlsZSI6eyIkaWQiOiI2MyIsIlNoYXBlIjo0LCJTaGFwZVRoaWNrbmVzcyI6MSwiRHVyYXRpb25Gb3JtYXQiOjAsIkluY2x1ZGVOb25Xb3JraW5nRGF5c0luRHVyYXRpb24iOmZhbHNlLCJQZXJjZW50YWdlQ29tcGxldGVTdHlsZSI6eyIkaWQiOiI2NCIsIkZvbnRTZXR0aW5ncyI6eyIkaWQiOiI2N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cmVmIjoiMTIifSwiUGFkZGluZyI6eyIkcmVmIjoiMTMifSwiQmFja2dyb3VuZCI6eyIkcmVmIjoiMTQifSwiSXNWaXNpYmxlIjp0cnVlLCJXaWR0aCI6MC4wLCJIZWlnaHQiOjAuMCwiQm9yZGVyU3R5bGUiOnsiJGlkIjoiNjYiLCJMaW5lQ29sb3IiOm51bGwsIkxpbmVXZWlnaHQiOjAuMCwiTGluZVR5cGUiOjAsIlBhcmVudFN0eWxlIjpudWxsfSwiUGFyZW50U3R5bGUiOm51bGx9LCJEdXJhdGlvblN0eWxlIjp7IiRpZCI6IjY3IiwiRm9udFNldHRpbmdzIjp7IiRpZCI6IjY4IiwiRm9udFNpemUiOjEw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AsIlZlcnRpY2FsQWxpZ25tZW50IjowLCJTbWFydEZvcmVncm91bmQiOm51bGwsIkJhY2tncm91bmRGaWxsVHlwZSI6MCwiTWFyZ2luIjp7IiRyZWYiOiIyMSJ9LCJQYWRkaW5nIjp7IiRyZWYiOiIyMiJ9LCJCYWNrZ3JvdW5kIjp7IiRyZWYiOiIyMyJ9LCJJc1Zpc2libGUiOnRydWUsIldpZHRoIjowLjAsIkhlaWdodCI6MC4wLCJCb3JkZXJTdHlsZSI6eyIkaWQiOiI2OSIsIkxpbmVDb2xvciI6bnVsbCwiTGluZVdlaWdodCI6MC4wLCJMaW5lVHlwZSI6MCwiUGFyZW50U3R5bGUiOm51bGx9LCJQYXJlbnRTdHlsZSI6bnVsbH0sIkhvcml6b250YWxDb25uZWN0b3JTdHlsZSI6eyIkaWQiOiI3MCIsIkxpbmVDb2xvciI6eyIkcmVmIjoiMjYifSwiTGluZVdlaWdodCI6MS4wLCJMaW5lVHlwZSI6MCwiUGFyZW50U3R5bGUiOm51bGx9LCJWZXJ0aWNhbENvbm5lY3RvclN0eWxlIjp7IiRpZCI6IjcxIiwiTGluZUNvbG9yIjp7IiRyZWYiOiIyOSJ9LCJMaW5lV2VpZ2h0IjoxLjAsIkxpbmVUeXBlIjowLCJQYXJlbnRTdHlsZSI6bnVsbH0sIk1hcmdpbiI6bnVsbCwiU3RhcnREYXRlUG9zaXRpb24iOjAsIkVuZERhdGVQb3NpdGlvbiI6MCwiRGF0ZUlzVmlzaWJsZSI6dHJ1ZSwiVGl0bGVQb3NpdGlvbiI6MSwiRHVyYXRpb25Qb3NpdGlvbiI6NiwiUGVyY2VudGFnZUNvbXBsZXRlZFBvc2l0aW9uIjo2LCJTcGFjaW5nIjo1LCJJc0JlbG93VGltZWJhbmQiOnRydWUsIlBlcmNlbnRhZ2VDb21wbGV0ZVNoYXBlT3BhY2l0eSI6MzUsIlNoYXBlU3R5bGUiOnsiJGlkIjoiNzIiLCJNYXJnaW4iOnsiJHJlZiI6IjMyIn0sIlBhZGRpbmciOnsiJHJlZiI6IjMzIn0sIkJhY2tncm91bmQiOnsiJGlkIjoiNzMiLCJDb2xvciI6eyIkaWQiOiI3NCIsIkEiOjI1NSwiUiI6MTUwLCJHIjoyMTQsIkIiOjY2fX0sIklzVmlzaWJsZSI6dHJ1ZSwiV2lkdGgiOjAuMCwiSGVpZ2h0IjoxNi4wLCJCb3JkZXJTdHlsZSI6eyIkaWQiOiI3NSIsIkxpbmVDb2xvciI6eyIkcmVmIjoiMzcifSwiTGluZVdlaWdodCI6MC4wLCJMaW5lVHlwZSI6MCwiUGFyZW50U3R5bGUiOm51bGx9LCJQYXJlbnRTdHlsZSI6bnVsbH0sIlRpdGxlU3R5bGUiOnsiJGlkIjoiNzYiLCJGb250U2V0dGluZ3MiOnsiJGlkIjoiNzciLCJGb250U2l6ZSI6MTEsIkZvbnROYW1lIjoiQ2FsaWJyaSIsIklzQm9sZCI6dHJ1ZSwiSXNJdGFsaWMiOmZhbHNlLCJJc1VuZGVybGluZWQiOmZhbHNlLCJQYXJlbnRTdHlsZSI6bnVsbH0sIkF1dG9TaXplIjoyLCJGb3JlZ3JvdW5kIjp7IiRpZCI6Ijc4IiwiQ29sb3IiOnsiJGlkIjoiNzkiLCJBIjoyNTUsIlIiOjAsIkciOjAsIkIiOjB9fSwiTWF4V2lkdGgiOjQyLjUxNjkyOTYyNjQ2NDg0NCwiTWF4SGVpZ2h0IjoiSW5maW5pdHkiLCJTbWFydEZvcmVncm91bmRJc0FjdGl2ZSI6ZmFsc2UsIkhvcml6b250YWxBbGlnbm1lbnQiOjAsIlZlcnRpY2FsQWxpZ25tZW50IjowLCJTbWFydEZvcmVncm91bmQiOm51bGwsIkJhY2tncm91bmRGaWxsVHlwZSI6MCwiTWFyZ2luIjp7IiRyZWYiOiI0MyJ9LCJQYWRkaW5nIjp7IiRyZWYiOiI0NCJ9LCJCYWNrZ3JvdW5kIjp7IiRpZCI6IjgwIiwiQ29sb3IiOnsiJGlkIjoiODEiLCJBIjowLCJSIjoyNTUsIkciOjI1NSwiQiI6MjU1fX0sIklzVmlzaWJsZSI6dHJ1ZSwiV2lkdGgiOjAuMCwiSGVpZ2h0IjowLjAsIkJvcmRlclN0eWxlIjp7IiRpZCI6IjgyIiwiTGluZUNvbG9yIjpudWxsLCJMaW5lV2VpZ2h0IjowLjAsIkxpbmVUeXBlIjowLCJQYXJlbnRTdHlsZSI6bnVsbH0sIlBhcmVudFN0eWxlIjpudWxsfSwiRGF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UyIn0sIlBhZGRpbmciOnsiJHJlZiI6IjUzIn0sIkJhY2tncm91bmQiOnsiJGlkIjoiODciLCJDb2xvciI6eyIkaWQiOiI4OCIsIkEiOjAsIlIiOjI1NSwiRyI6MjU1LCJCIjoyNTV9fSwiSXNWaXNpYmxlIjp0cnVlLCJXaWR0aCI6MC4wLCJIZWlnaHQiOjAuMCwiQm9yZGVyU3R5bGUiOnsiJGlkIjoiODkiLCJMaW5lQ29sb3IiOm51bGwsIkxpbmVXZWlnaHQiOjAuMCwiTGluZVR5cGUiOjAsIlBhcmVudFN0eWxlIjpudWxsfSwiUGFyZW50U3R5bGUiOm51bGx9LCJEYXRlRm9ybWF0Ijp7IiRyZWYiOiI1NyJ9LCJXZWVrTnVtYmVyaW5nIjp7IiRpZCI6IjkwIiwiRm9ybWF0IjowLCJJc1Zpc2libGUiOmZhbHNlLCJMYXN0S25vd25WaXNpYmlsaXR5U3RhdGUiOmZhbHNlfSwiSXNWaXNpYmxlIjp0cnVlLCJQYXJlbnRTdHlsZSI6bnVsbH0sIkluZGV4IjoxLCJTbWFydER1cmF0aW9uQWN0aXZhdGVkIjpmYWxzZSwiRGF0ZUZvcm1hdCI6eyIkcmVmIjoiNTcifSwiV2Vla051bWJlcmluZyI6eyIkaWQiOiI5MSIsIkZvcm1hdCI6MCwiSXNWaXNpYmxlIjpmYWxzZSwiTGFzdEtub3duVmlzaWJpbGl0eVN0YXRlIjpmYWxzZX0sIklkIjoiMmEyOTI1OTAtZWZiYy00MTU0LWE1NzItM2FjNWJkNjJlODRjIiwiSW1wb3J0SWQiOm51bGwsIlRpdGxlIjoiVXBncmFkZSBtb25pdG9yIHN5c3RlbSAgIiwiTm90ZSI6bnVsbCwiSHlwZXJsaW5rIjp7IiRpZCI6IjkyIiwiQWRkcmVzcyI6bnVsbCwiU3ViQWRkcmVzcyI6bnVsbH0sIklzQ2hhbmdlZCI6ZmFsc2UsIklzTmV3IjpmYWxzZX19LHsiJGlkIjoiOTMiLCJfYXR0YWNoZWRNaWxlc3RvbmVzIjpbXSwiVGFza0RlZmluaXRpb24iOnsiJGlkIjoiOTQiLCJHcm91cE5hbWUiOm51bGwsIlN0YXJ0RGF0ZSI6IjIwMjMtMTItMDFUMDA6MDA6MDBaIiwiRW5kRGF0ZSI6IjIwMjMtMTItMzFUMjM6NTk6MDBaIiwiUGVyY2VudGFnZUNvbXBsZXRlIjpudWxsLCJTdHlsZSI6eyIkaWQiOiI5NSIsIlNoYXBlIjo0LCJTaGFwZVRoaWNrbmVzcyI6MiwiRHVyYXRpb25Gb3JtYXQiOjAsIkluY2x1ZGVOb25Xb3JraW5nRGF5c0luRHVyYXRpb24iOmZhbHNlLCJQZXJjZW50YWdlQ29tcGxldGVTdHlsZSI6eyIkaWQiOiI5NiIsIkZvbnRTZXR0aW5ncyI6eyIkaWQiOiI5Ny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aWQiOiI5OCIsIlRvcCI6MC4wLCJMZWZ0IjowLjAsIlJpZ2h0IjowLjAsIkJvdHRvbSI6MC4wfSwiUGFkZGluZyI6eyIkaWQiOiI5OSIsIlRvcCI6MC4wLCJMZWZ0IjowLjAsIlJpZ2h0IjowLjAsIkJvdHRvbSI6MC4wfSwiQmFja2dyb3VuZCI6eyIkaWQiOiIxMDAiLCJDb2xvciI6eyIkaWQiOiIxMDEiLCJBIjo4OSwiUiI6MCwiRyI6MCwiQiI6MH19LCJJc1Zpc2libGUiOnRydWUsIldpZHRoIjowLjAsIkhlaWdodCI6MC4wLCJCb3JkZXJTdHlsZSI6eyIkaWQiOiIxMDIiLCJMaW5lQ29sb3IiOm51bGwsIkxpbmVXZWlnaHQiOjAuMCwiTGluZVR5cGUiOjAsIlBhcmVudFN0eWxlIjpudWxsfSwiUGFyZW50U3R5bGUiOm51bGx9LCJEdXJhdGlvblN0eWxlIjp7IiRpZCI6IjEwMyIsIkZvbnRTZXR0aW5ncyI6eyIkaWQiOiIxMDQiLCJGb250U2l6ZSI6MTAsIkZvbnROYW1lIjoiQ2FsaWJyaSIsIklzQm9sZCI6ZmFsc2UsIklzSXRhbGljIjpmYWxzZSwiSXNVbmRlcmxpbmVkIjpmYWxzZSwiUGFyZW50U3R5bGUiOm51bGx9LCJBdXRvU2l6ZSI6MCwiRm9yZWdyb3VuZCI6eyIkaWQiOiIxMDUiLCJDb2xvciI6eyIkaWQiOiIxM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DciLCJUb3AiOjAuMCwiTGVmdCI6MC4wLCJSaWdodCI6MC4wLCJCb3R0b20iOjAuMH0sIlBhZGRpbmciOnsiJGlkIjoiMTA4IiwiVG9wIjowLjAsIkxlZnQiOjAuMCwiUmlnaHQiOjAuMCwiQm90dG9tIjowLjB9LCJCYWNrZ3JvdW5kIjp7IiRpZCI6IjEwOSIsIkNvbG9yIjp7IiRyZWYiOiIxMDEifX0sIklzVmlzaWJsZSI6dHJ1ZSwiV2lkdGgiOjAuMCwiSGVpZ2h0IjowLjAsIkJvcmRlclN0eWxlIjp7IiRpZCI6IjExMCIsIkxpbmVDb2xvciI6bnVsbCwiTGluZVdlaWdodCI6MC4wLCJMaW5lVHlwZSI6MCwiUGFyZW50U3R5bGUiOm51bGx9LCJQYXJlbnRTdHlsZSI6bnVsbH0sIkhvcml6b250YWxDb25uZWN0b3JTdHlsZSI6eyIkaWQiOiIxMTEiLCJMaW5lQ29sb3IiOnsiJGlkIjoiMTEyIiwiJHR5cGUiOiJOTFJFLkNvbW1vbi5Eb20uU29saWRDb2xvckJydXNoLCBOTFJFLkNvbW1vbiIsIkNvbG9yIjp7IiRpZCI6IjExMyIsIkEiOjI1NSwiUiI6MjA0LCJHIjoyMDQsIkIiOjIwNH19LCJMaW5lV2VpZ2h0IjoxLjAsIkxpbmVUeXBlIjowLCJQYXJlbnRTdHlsZSI6bnVsbH0sIlZlcnRpY2FsQ29ubmVjdG9yU3R5bGUiOnsiJGlkIjoiMTE0IiwiTGluZUNvbG9yIjp7IiRpZCI6IjExNSIsIiR0eXBlIjoiTkxSRS5Db21tb24uRG9tLlNvbGlkQ29sb3JCcnVzaCwgTkxSRS5Db21tb24iLCJDb2xvciI6eyIkaWQiOiIxMTYiLCJBIjoyNTUsIlIiOjIwNCwiRyI6MjA0LCJCIjoyMDR9fSwiTGluZVdlaWdodCI6MS4wLCJMaW5lVHlwZSI6MCwiUGFyZW50U3R5bGUiOm51bGx9LCJNYXJnaW4iOm51bGwsIlN0YXJ0RGF0ZVBvc2l0aW9uIjo2LCJFbmREYXRlUG9zaXRpb24iOjYsIkRhdGVJc1Zpc2libGUiOmZhbHNlLCJUaXRsZVBvc2l0aW9uIjoxLCJEdXJhdGlvblBvc2l0aW9uIjo2LCJQZXJjZW50YWdlQ29tcGxldGVkUG9zaXRpb24iOjYsIlNwYWNpbmciOjUsIklzQmVsb3dUaW1lYmFuZCI6dHJ1ZSwiUGVyY2VudGFnZUNvbXBsZXRlU2hhcGVPcGFjaXR5IjozNSwiU2hhcGVTdHlsZSI6eyIkaWQiOiIxMTciLCJNYXJnaW4iOnsiJGlkIjoiMTE4IiwiVG9wIjowLjAsIkxlZnQiOjQuMCwiUmlnaHQiOjQuMCwiQm90dG9tIjowLjB9LCJQYWRkaW5nIjp7IiRpZCI6IjExOSIsIlRvcCI6MC4wLCJMZWZ0IjowLjAsIlJpZ2h0IjowLjAsIkJvdHRvbSI6MC4wfSwiQmFja2dyb3VuZCI6eyIkaWQiOiIxMjAiLCJDb2xvciI6eyIkaWQiOiIxMjEiLCJBIjoyNTUsIlIiOjI1NCwiRyI6MTg2LCJCIjoxMH19LCJJc1Zpc2libGUiOnRydWUsIldpZHRoIjo2Mi43MzQxNzI4MjEwNDQ5MjIsIkhlaWdodCI6MjIuMCwiQm9yZGVyU3R5bGUiOnsiJGlkIjoiMTIyIiwiTGluZUNvbG9yIjp7IiRpZCI6IjEyMyIsIiR0eXBlIjoiTkxSRS5Db21tb24uRG9tLlNvbGlkQ29sb3JCcnVzaCwgTkxSRS5Db21tb24iLCJDb2xvciI6eyIkaWQiOiIxMjQiLCJBIjoyNTUsIlIiOjI1NSwiRyI6MCwiQiI6MH19LCJMaW5lV2VpZ2h0IjowLjAsIkxpbmVUeXBlIjowLCJQYXJlbnRTdHlsZSI6bnVsbH0sIlBhcmVudFN0eWxlIjpudWxsfSwiVGl0bGVTdHlsZSI6eyIkaWQiOiIxMjUiLCJGb250U2V0dGluZ3MiOnsiJGlkIjoiMTI2IiwiRm9udFNpemUiOjExLCJGb250TmFtZSI6IkNhbGlicmkiLCJJc0JvbGQiOnRydWUsIklzSXRhbGljIjpmYWxzZSwiSXNVbmRlcmxpbmVkIjpmYWxzZSwiUGFyZW50U3R5bGUiOm51bGx9LCJBdXRvU2l6ZSI6MiwiRm9yZWdyb3VuZCI6eyIkaWQiOiIxMjciLCJDb2xvciI6eyIkaWQiOiIxMjgiLCJBIjoyNTUsIlIiOjAsIkciOjAsIkIiOjB9fSwiTWF4V2lkdGgiOjU1LjAxNzMyMjU0MDI4MzIsIk1heEhlaWdodCI6IkluZmluaXR5IiwiU21hcnRGb3JlZ3JvdW5kSXNBY3RpdmUiOmZhbHNlLCJIb3Jpem9udGFsQWxpZ25tZW50IjowLCJWZXJ0aWNhbEFsaWdubWVudCI6MCwiU21hcnRGb3JlZ3JvdW5kIjpudWxsLCJCYWNrZ3JvdW5kRmlsbFR5cGUiOjAsIk1hcmdpbiI6eyIkaWQiOiIxMjkiLCJUb3AiOjAuMCwiTGVmdCI6MC4wLCJSaWdodCI6MC4wLCJCb3R0b20iOjAuMH0sIlBhZGRpbmciOnsiJGlkIjoiMTMwIiwiVG9wIjowLjAsIkxlZnQiOjAuMCwiUmlnaHQiOjAuMCwiQm90dG9tIjowLjB9LCJCYWNrZ3JvdW5kIjp7IiRpZCI6IjEzMSIsIkNvbG9yIjp7IiRpZCI6IjEzMiIsIkEiOjAsIlIiOjI1NSwiRyI6MjU1LCJCIjoyNTV9fSwiSXNWaXNpYmxlIjp0cnVlLCJXaWR0aCI6MC4wLCJIZWlnaHQiOjAuMCwiQm9yZGVyU3R5bGUiOnsiJGlkIjoiMTMzIiwiTGluZUNvbG9yIjpudWxsLCJMaW5lV2VpZ2h0IjowLjAsIkxpbmVUeXBlIjowLCJQYXJlbnRTdHlsZSI6bnVsbH0sIlBhcmVudFN0eWxlIjpudWxsfSwiRGF0ZVN0eWxlIjp7IiRpZCI6IjEzNCIsIkZvbnRTZXR0aW5ncyI6eyIkaWQiOiIxMzUiLCJGb250U2l6ZSI6MTAsIkZvbnROYW1lIjoiQ2FsaWJyaSIsIklzQm9sZCI6ZmFsc2UsIklzSXRhbGljIjpmYWxzZSwiSXNVbmRlcmxpbmVkIjpmYWxzZSwiUGFyZW50U3R5bGUiOm51bGx9LCJBdXRvU2l6ZSI6MCwiRm9yZWdyb3VuZCI6eyIkaWQiOiIxMzYiLCJDb2xvciI6eyIkaWQiOiIxMzc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EzOCIsIlRvcCI6MC4wLCJMZWZ0IjowLjAsIlJpZ2h0IjowLjAsIkJvdHRvbSI6MC4wfSwiUGFkZGluZyI6eyIkaWQiOiIxMzkiLCJUb3AiOjAuMCwiTGVmdCI6MC4wLCJSaWdodCI6MC4wLCJCb3R0b20iOjAuMH0sIkJhY2tncm91bmQiOnsiJGlkIjoiMTQwIiwiQ29sb3IiOnsiJGlkIjoiMTQxIiwiQSI6MCwiUiI6MjU1LCJHIjoyNTUsIkIiOjI1NX19LCJJc1Zpc2libGUiOnRydWUsIldpZHRoIjowLjAsIkhlaWdodCI6MC4wLCJCb3JkZXJTdHlsZSI6eyIkaWQiOiIxNDIiLCJMaW5lQ29sb3IiOm51bGwsIkxpbmVXZWlnaHQiOjAuMCwiTGluZVR5cGUiOjAsIlBhcmVudFN0eWxlIjpudWxsfSwiUGFyZW50U3R5bGUiOm51bGx9LCJEYXRlRm9ybWF0Ijp7IiRpZCI6IjE0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DQiLCJGb3JtYXQiOjAsIklzVmlzaWJsZSI6ZmFsc2UsIkxhc3RLbm93blZpc2liaWxpdHlTdGF0ZSI6ZmFsc2V9LCJJc1Zpc2libGUiOnRydWUsIlBhcmVudFN0eWxlIjpudWxsfSwiSW5kZXgiOjIsIlNtYXJ0RHVyYXRpb25BY3RpdmF0ZWQiOmZhbHNlLCJEYXRlRm9ybWF0Ijp7IiRyZWYiOiIxNDMifSwiV2Vla051bWJlcmluZyI6eyIkaWQiOiIxNDUiLCJGb3JtYXQiOjAsIklzVmlzaWJsZSI6ZmFsc2UsIkxhc3RLbm93blZpc2liaWxpdHlTdGF0ZSI6ZmFsc2V9LCJJZCI6IjJkMzRkNWU1LWMyMTMtNDgyYy05ZGE2LTg5YTg4NzBjNDkzOSIsIkltcG9ydElkIjpudWxsLCJUaXRsZSI6IkV4cGFuZCB0byBBSSB0cmFpbmluZyBhbmQgdGVzdGluZyIsIk5vdGUiOm51bGwsIkh5cGVybGluayI6eyIkaWQiOiIxNDYiLCJBZGRyZXNzIjpudWxsLCJTdWJBZGRyZXNzIjpudWxsfSwiSXNDaGFuZ2VkIjpmYWxzZSwiSXNOZXciOmZhbHNlfX0seyIkaWQiOiIxNDciLCJfYXR0YWNoZWRNaWxlc3RvbmVzIjpbXSwiVGFza0RlZmluaXRpb24iOnsiJGlkIjoiMTQ4IiwiR3JvdXBOYW1lIjpudWxsLCJTdGFydERhdGUiOiIyMDIzLTEwLTAxVDIxOjI0OjAwWiIsIkVuZERhdGUiOiIyMDIzLTEwLTMxVDIzOjU5OjAwWiIsIlBlcmNlbnRhZ2VDb21wbGV0ZSI6bnVsbCwiU3R5bGUiOnsiJGlkIjoiMTQ5IiwiU2hhcGUiOjQsIlNoYXBlVGhpY2tuZXNzIjozLCJEdXJhdGlvbkZvcm1hdCI6MCwiSW5jbHVkZU5vbldvcmtpbmdEYXlzSW5EdXJhdGlvbiI6ZmFsc2UsIlBlcmNlbnRhZ2VDb21wbGV0ZVN0eWxlIjp7IiRpZCI6IjE1MCIsIkZvbnRTZXR0aW5ncyI6eyIkaWQiOiIxNTE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MTUyIiwiVG9wIjowLjAsIkxlZnQiOjAuMCwiUmlnaHQiOjAuMCwiQm90dG9tIjowLjB9LCJQYWRkaW5nIjp7IiRpZCI6IjE1MyIsIlRvcCI6MC4wLCJMZWZ0IjowLjAsIlJpZ2h0IjowLjAsIkJvdHRvbSI6MC4wfSwiQmFja2dyb3VuZCI6eyIkaWQiOiIxNTQiLCJDb2xvciI6eyIkaWQiOiIxNTUiLCJBIjo4OSwiUiI6MCwiRyI6MCwiQiI6MH19LCJJc1Zpc2libGUiOnRydWUsIldpZHRoIjowLjAsIkhlaWdodCI6MC4wLCJCb3JkZXJTdHlsZSI6eyIkaWQiOiIxNTYiLCJMaW5lQ29sb3IiOm51bGwsIkxpbmVXZWlnaHQiOjAuMCwiTGluZVR5cGUiOjAsIlBhcmVudFN0eWxlIjpudWxsfSwiUGFyZW50U3R5bGUiOm51bGx9LCJEdXJhdGlvblN0eWxlIjp7IiRpZCI6IjE1NyIsIkZvbnRTZXR0aW5ncyI6eyIkaWQiOiIxNTgiLCJGb250U2l6ZSI6MTAsIkZvbnROYW1lIjoiQ2FsaWJyaSIsIklzQm9sZCI6ZmFsc2UsIklzSXRhbGljIjpmYWxzZSwiSXNVbmRlcmxpbmVkIjpmYWxzZSwiUGFyZW50U3R5bGUiOm51bGx9LCJBdXRvU2l6ZSI6MCwiRm9yZWdyb3VuZCI6eyIkaWQiOiIxNTkiLCJDb2xvciI6eyIkaWQiOiIxNj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jEiLCJUb3AiOjAuMCwiTGVmdCI6MC4wLCJSaWdodCI6MC4wLCJCb3R0b20iOjAuMH0sIlBhZGRpbmciOnsiJGlkIjoiMTYyIiwiVG9wIjowLjAsIkxlZnQiOjAuMCwiUmlnaHQiOjAuMCwiQm90dG9tIjowLjB9LCJCYWNrZ3JvdW5kIjp7IiRpZCI6IjE2MyIsIkNvbG9yIjp7IiRyZWYiOiIxNTUifX0sIklzVmlzaWJsZSI6dHJ1ZSwiV2lkdGgiOjAuMCwiSGVpZ2h0IjowLjAsIkJvcmRlclN0eWxlIjp7IiRpZCI6IjE2NCIsIkxpbmVDb2xvciI6bnVsbCwiTGluZVdlaWdodCI6MC4wLCJMaW5lVHlwZSI6MCwiUGFyZW50U3R5bGUiOm51bGx9LCJQYXJlbnRTdHlsZSI6bnVsbH0sIkhvcml6b250YWxDb25uZWN0b3JTdHlsZSI6eyIkaWQiOiIxNjUiLCJMaW5lQ29sb3IiOnsiJGlkIjoiMTY2IiwiJHR5cGUiOiJOTFJFLkNvbW1vbi5Eb20uU29saWRDb2xvckJydXNoLCBOTFJFLkNvbW1vbiIsIkNvbG9yIjp7IiRpZCI6IjE2NyIsIkEiOjI1NSwiUiI6MjA0LCJHIjoyMDQsIkIiOjIwNH19LCJMaW5lV2VpZ2h0IjoxLjAsIkxpbmVUeXBlIjowLCJQYXJlbnRTdHlsZSI6bnVsbH0sIlZlcnRpY2FsQ29ubmVjdG9yU3R5bGUiOnsiJGlkIjoiMTY4IiwiTGluZUNvbG9yIjp7IiRpZCI6IjE2OSIsIiR0eXBlIjoiTkxSRS5Db21tb24uRG9tLlNvbGlkQ29sb3JCcnVzaCwgTkxSRS5Db21tb24iLCJDb2xvciI6eyIkaWQiOiIxNzAiLCJBIjoyNTUsIlIiOjIwNCwiRyI6MjA0LCJCIjoyMDR9fSwiTGluZVdlaWdodCI6MS4wLCJMaW5lVHlwZSI6MCwiUGFyZW50U3R5bGUiOm51bGx9LCJNYXJnaW4iOm51bGwsIlN0YXJ0RGF0ZVBvc2l0aW9uIjo2LCJFbmREYXRlUG9zaXRpb24iOjYsIkRhdGVJc1Zpc2libGUiOmZhbHNlLCJUaXRsZVBvc2l0aW9uIjoxLCJEdXJhdGlvblBvc2l0aW9uIjo2LCJQZXJjZW50YWdlQ29tcGxldGVkUG9zaXRpb24iOjYsIlNwYWNpbmciOjUsIklzQmVsb3dUaW1lYmFuZCI6dHJ1ZSwiUGVyY2VudGFnZUNvbXBsZXRlU2hhcGVPcGFjaXR5IjozNSwiU2hhcGVTdHlsZSI6eyIkaWQiOiIxNzEiLCJNYXJnaW4iOnsiJGlkIjoiMTcyIiwiVG9wIjowLjAsIkxlZnQiOjQuMCwiUmlnaHQiOjQuMCwiQm90dG9tIjowLjB9LCJQYWRkaW5nIjp7IiRpZCI6IjE3MyIsIlRvcCI6MC4wLCJMZWZ0IjowLjAsIlJpZ2h0IjowLjAsIkJvdHRvbSI6MC4wfSwiQmFja2dyb3VuZCI6eyIkaWQiOiIxNzQiLCJDb2xvciI6eyIkaWQiOiIxNzUiLCJBIjoyNTUsIlIiOjI1NCwiRyI6MTg2LCJCIjoxMH19LCJJc1Zpc2libGUiOnRydWUsIldpZHRoIjo2OS4xODQwOTcyOTAwMzkwNjMsIkhlaWdodCI6MjYuODAyNTk0MzMwMzUxMTU1LCJCb3JkZXJTdHlsZSI6eyIkaWQiOiIxNzYiLCJMaW5lQ29sb3IiOnsiJGlkIjoiMTc3IiwiJHR5cGUiOiJOTFJFLkNvbW1vbi5Eb20uU29saWRDb2xvckJydXNoLCBOTFJFLkNvbW1vbiIsIkNvbG9yIjp7IiRpZCI6IjE3OCIsIkEiOjI1NSwiUiI6MjU1LCJHIjowLCJCIjowfX0sIkxpbmVXZWlnaHQiOjAuMCwiTGluZVR5cGUiOjAsIlBhcmVudFN0eWxlIjpudWxsfSwiUGFyZW50U3R5bGUiOm51bGx9LCJUaXRsZVN0eWxlIjp7IiRpZCI6IjE3OSIsIkZvbnRTZXR0aW5ncyI6eyIkaWQiOiIxODAiLCJGb250U2l6ZSI6MTEsIkZvbnROYW1lIjoiQ2FsaWJyaSIsIklzQm9sZCI6dHJ1ZSwiSXNJdGFsaWMiOmZhbHNlLCJJc1VuZGVybGluZWQiOmZhbHNlLCJQYXJlbnRTdHlsZSI6bnVsbH0sIkF1dG9TaXplIjoyLCJGb3JlZ3JvdW5kIjp7IiRpZCI6IjE4MSIsIkNvbG9yIjp7IiRpZCI6IjE4MiIsIkEiOjI1NSwiUiI6MCwiRyI6MCwiQiI6MH19LCJNYXhXaWR0aCI6NjIuNTE2ODQ5NTE3ODIyMjY2LCJNYXhIZWlnaHQiOiJJbmZpbml0eSIsIlNtYXJ0Rm9yZWdyb3VuZElzQWN0aXZlIjpmYWxzZSwiSG9yaXpvbnRhbEFsaWdubWVudCI6MCwiVmVydGljYWxBbGlnbm1lbnQiOjAsIlNtYXJ0Rm9yZWdyb3VuZCI6bnVsbCwiQmFja2dyb3VuZEZpbGxUeXBlIjowLCJNYXJnaW4iOnsiJGlkIjoiMTgzIiwiVG9wIjowLjAsIkxlZnQiOjAuMCwiUmlnaHQiOjAuMCwiQm90dG9tIjowLjB9LCJQYWRkaW5nIjp7IiRpZCI6IjE4NCIsIlRvcCI6MC4wLCJMZWZ0IjowLjAsIlJpZ2h0IjowLjAsIkJvdHRvbSI6MC4wfSwiQmFja2dyb3VuZCI6eyIkaWQiOiIxODUiLCJDb2xvciI6eyIkaWQiOiIxODYiLCJBIjowLCJSIjoyNTUsIkciOjI1NSwiQiI6MjU1fX0sIklzVmlzaWJsZSI6dHJ1ZSwiV2lkdGgiOjAuMCwiSGVpZ2h0IjowLjAsIkJvcmRlclN0eWxlIjp7IiRpZCI6IjE4NyIsIkxpbmVDb2xvciI6bnVsbCwiTGluZVdlaWdodCI6MC4wLCJMaW5lVHlwZSI6MCwiUGFyZW50U3R5bGUiOm51bGx9LCJQYXJlbnRTdHlsZSI6bnVsbH0sIkRhdGVTdHlsZSI6eyIkaWQiOiIxODgiLCJGb250U2V0dGluZ3MiOnsiJGlkIjoiMTg5IiwiRm9udFNpemUiOjEwLCJGb250TmFtZSI6IkNhbGlicmkiLCJJc0JvbGQiOmZhbHNlLCJJc0l0YWxpYyI6ZmFsc2UsIklzVW5kZXJsaW5lZCI6ZmFsc2UsIlBhcmVudFN0eWxlIjpudWxsfSwiQXV0b1NpemUiOjAsIkZvcmVncm91bmQiOnsiJGlkIjoiMTkwIiwiQ29sb3IiOnsiJGlkIjoiMTkx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OTIiLCJUb3AiOjAuMCwiTGVmdCI6MC4wLCJSaWdodCI6MC4wLCJCb3R0b20iOjAuMH0sIlBhZGRpbmciOnsiJGlkIjoiMTkzIiwiVG9wIjowLjAsIkxlZnQiOjAuMCwiUmlnaHQiOjAuMCwiQm90dG9tIjowLjB9LCJCYWNrZ3JvdW5kIjp7IiRpZCI6IjE5NCIsIkNvbG9yIjp7IiRpZCI6IjE5NSIsIkEiOjAsIlIiOjI1NSwiRyI6MjU1LCJCIjoyNTV9fSwiSXNWaXNpYmxlIjp0cnVlLCJXaWR0aCI6MC4wLCJIZWlnaHQiOjAuMCwiQm9yZGVyU3R5bGUiOnsiJGlkIjoiMTk2IiwiTGluZUNvbG9yIjpudWxsLCJMaW5lV2VpZ2h0IjowLjAsIkxpbmVUeXBlIjowLCJQYXJlbnRTdHlsZSI6bnVsbH0sIlBhcmVudFN0eWxlIjpudWxsfSwiRGF0ZUZvcm1hdCI6eyIkaWQiOiIxO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k4IiwiRm9ybWF0IjowLCJJc1Zpc2libGUiOmZhbHNlLCJMYXN0S25vd25WaXNpYmlsaXR5U3RhdGUiOmZhbHNlfSwiSXNWaXNpYmxlIjp0cnVlLCJQYXJlbnRTdHlsZSI6bnVsbH0sIkluZGV4IjozLCJTbWFydER1cmF0aW9uQWN0aXZhdGVkIjpmYWxzZSwiRGF0ZUZvcm1hdCI6eyIkcmVmIjoiMTk3In0sIldlZWtOdW1iZXJpbmciOnsiJGlkIjoiMTk5IiwiRm9ybWF0IjowLCJJc1Zpc2libGUiOmZhbHNlLCJMYXN0S25vd25WaXNpYmlsaXR5U3RhdGUiOmZhbHNlfSwiSWQiOiI3Mjg4MmQwOS01NWZiLTRhMjctYWNjMC00YjNmNDhlYThhYjkiLCJJbXBvcnRJZCI6bnVsbCwiVGl0bGUiOiJEZXNpZ24gYW5kIG9wdGltaXplIHNlbnNvciBwbGFjZW1lbnRzIiwiTm90ZSI6bnVsbCwiSHlwZXJsaW5rIjp7IiRpZCI6IjIwMCIsIkFkZHJlc3MiOm51bGwsIlN1YkFkZHJlc3MiOm51bGx9LCJJc0NoYW5nZWQiOmZhbHNlLCJJc05ldyI6ZmFsc2V9fSx7IiRpZCI6IjIwMSIsIl9hdHRhY2hlZE1pbGVzdG9uZXMiOltdLCJUYXNrRGVmaW5pdGlvbiI6eyIkaWQiOiIyMDIiLCJHcm91cE5hbWUiOm51bGwsIlN0YXJ0RGF0ZSI6IjIwMjQtMDUtMDFUMDA6MDA6MDBaIiwiRW5kRGF0ZSI6IjIwMjQtMDUtMzFUMjM6NTk6MDBaIiwiUGVyY2VudGFnZUNvbXBsZXRlIjpudWxsLCJTdHlsZSI6eyIkaWQiOiIyMDMiLCJTaGFwZSI6NCwiU2hhcGVUaGlja25lc3MiOjEsIkR1cmF0aW9uRm9ybWF0IjowLCJJbmNsdWRlTm9uV29ya2luZ0RheXNJbkR1cmF0aW9uIjpmYWxzZSwiUGVyY2VudGFnZUNvbXBsZXRlU3R5bGUiOnsiJGlkIjoiMjA0IiwiRm9udFNldHRpbmdzIjp7IiRpZCI6IjIwN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cmVmIjoiMTIifSwiUGFkZGluZyI6eyIkcmVmIjoiMTMifSwiQmFja2dyb3VuZCI6eyIkcmVmIjoiMTQifSwiSXNWaXNpYmxlIjp0cnVlLCJXaWR0aCI6MC4wLCJIZWlnaHQiOjAuMCwiQm9yZGVyU3R5bGUiOnsiJGlkIjoiMjA2IiwiTGluZUNvbG9yIjpudWxsLCJMaW5lV2VpZ2h0IjowLjAsIkxpbmVUeXBlIjowLCJQYXJlbnRTdHlsZSI6bnVsbH0sIlBhcmVudFN0eWxlIjpudWxsfSwiRHVyYXRpb25TdHlsZSI6eyIkaWQiOiIyMDciLCJGb250U2V0dGluZ3MiOnsiJGlkIjoiMjA4IiwiRm9udFNpemUiOjEw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AsIlZlcnRpY2FsQWxpZ25tZW50IjowLCJTbWFydEZvcmVncm91bmQiOm51bGwsIkJhY2tncm91bmRGaWxsVHlwZSI6MCwiTWFyZ2luIjp7IiRyZWYiOiIyMSJ9LCJQYWRkaW5nIjp7IiRyZWYiOiIyMiJ9LCJCYWNrZ3JvdW5kIjp7IiRyZWYiOiIyMyJ9LCJJc1Zpc2libGUiOnRydWUsIldpZHRoIjowLjAsIkhlaWdodCI6MC4wLCJCb3JkZXJTdHlsZSI6eyIkaWQiOiIyMDkiLCJMaW5lQ29sb3IiOm51bGwsIkxpbmVXZWlnaHQiOjAuMCwiTGluZVR5cGUiOjAsIlBhcmVudFN0eWxlIjpudWxsfSwiUGFyZW50U3R5bGUiOm51bGx9LCJIb3Jpem9udGFsQ29ubmVjdG9yU3R5bGUiOnsiJGlkIjoiMjEwIiwiTGluZUNvbG9yIjp7IiRyZWYiOiIyNiJ9LCJMaW5lV2VpZ2h0IjoxLjAsIkxpbmVUeXBlIjowLCJQYXJlbnRTdHlsZSI6bnVsbH0sIlZlcnRpY2FsQ29ubmVjdG9yU3R5bGUiOnsiJGlkIjoiMjExIiwiTGluZUNvbG9yIjp7IiRyZWYiOiIyOSJ9LCJMaW5lV2VpZ2h0IjoxLjAsIkxpbmVUeXBlIjowLCJQYXJlbnRTdHlsZSI6bnVsbH0sIk1hcmdpbiI6bnVsbCwiU3RhcnREYXRlUG9zaXRpb24iOjAsIkVuZERhdGVQb3NpdGlvbiI6MCwiRGF0ZUlzVmlzaWJsZSI6dHJ1ZSwiVGl0bGVQb3NpdGlvbiI6MSwiRHVyYXRpb25Qb3NpdGlvbiI6NiwiUGVyY2VudGFnZUNvbXBsZXRlZFBvc2l0aW9uIjo2LCJTcGFjaW5nIjo1LCJJc0JlbG93VGltZWJhbmQiOnRydWUsIlBlcmNlbnRhZ2VDb21wbGV0ZVNoYXBlT3BhY2l0eSI6MzUsIlNoYXBlU3R5bGUiOnsiJGlkIjoiMjEyIiwiTWFyZ2luIjp7IiRyZWYiOiIzMiJ9LCJQYWRkaW5nIjp7IiRyZWYiOiIzMyJ9LCJCYWNrZ3JvdW5kIjp7IiRpZCI6IjIxMyIsIkNvbG9yIjp7IiRpZCI6IjIxNCIsIkEiOjI1NSwiUiI6MTUwLCJHIjoyMTQsIkIiOjY2fX0sIklzVmlzaWJsZSI6dHJ1ZSwiV2lkdGgiOjAuMCwiSGVpZ2h0IjoxNi4wLCJCb3JkZXJTdHlsZSI6eyIkaWQiOiIyMTUiLCJMaW5lQ29sb3IiOnsiJHJlZiI6IjM3In0sIkxpbmVXZWlnaHQiOjAuMCwiTGluZVR5cGUiOjAsIlBhcmVudFN0eWxlIjpudWxsfSwiUGFyZW50U3R5bGUiOm51bGx9LCJUaXRsZVN0eWxlIjp7IiRpZCI6IjIxNiIsIkZvbnRTZXR0aW5ncyI6eyIkaWQiOiIyMTciLCJGb250U2l6ZSI6MTEsIkZvbnROYW1lIjoiQ2FsaWJyaSIsIklzQm9sZCI6dHJ1ZSwiSXNJdGFsaWMiOmZhbHNlLCJJc1VuZGVybGluZWQiOmZhbHNlLCJQYXJlbnRTdHlsZSI6bnVsbH0sIkF1dG9TaXplIjoyLCJGb3JlZ3JvdW5kIjp7IiRpZCI6IjIxOCIsIkNvbG9yIjp7IiRpZCI6IjIxOSIsIkEiOjI1NSwiUiI6MCwiRyI6MCwiQiI6MH19LCJNYXhXaWR0aCI6NjIuOTk5NzYzNDg4NzY5NTMxLCJNYXhIZWlnaHQiOiJJbmZpbml0eSIsIlNtYXJ0Rm9yZWdyb3VuZElzQWN0aXZlIjpmYWxzZSwiSG9yaXpvbnRhbEFsaWdubWVudCI6MCwiVmVydGljYWxBbGlnbm1lbnQiOjAsIlNtYXJ0Rm9yZWdyb3VuZCI6bnVsbCwiQmFja2dyb3VuZEZpbGxUeXBlIjowLCJNYXJnaW4iOnsiJHJlZiI6IjQzIn0sIlBhZGRpbmciOnsiJHJlZiI6IjQ0In0sIkJhY2tncm91bmQiOnsiJGlkIjoiMjIwIiwiQ29sb3IiOnsiJGlkIjoiMjIxIiwiQSI6MCwiUiI6MjU1LCJHIjoyNTUsIkIiOjI1NX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UyIn0sIlBhZGRpbmciOnsiJHJlZiI6IjUzIn0sIkJhY2tncm91bmQiOnsiJGlkIjoiMjI3IiwiQ29sb3IiOnsiJGlkIjoiMjI4IiwiQSI6MCwiUiI6MjU1LCJHIjoyNTUsIkIiOjI1NX19LCJJc1Zpc2libGUiOnRydWUsIldpZHRoIjowLjAsIkhlaWdodCI6MC4wLCJCb3JkZXJTdHlsZSI6eyIkaWQiOiIyMjkiLCJMaW5lQ29sb3IiOm51bGwsIkxpbmVXZWlnaHQiOjAuMCwiTGluZVR5cGUiOjAsIlBhcmVudFN0eWxlIjpudWxsfSwiUGFyZW50U3R5bGUiOm51bGx9LCJEYXRlRm9ybWF0Ijp7IiRyZWYiOiI1NyJ9LCJXZWVrTnVtYmVyaW5nIjp7IiRpZCI6IjIzMCIsIkZvcm1hdCI6MCwiSXNWaXNpYmxlIjpmYWxzZSwiTGFzdEtub3duVmlzaWJpbGl0eVN0YXRlIjpmYWxzZX0sIklzVmlzaWJsZSI6dHJ1ZSwiUGFyZW50U3R5bGUiOm51bGx9LCJJbmRleCI6NCwiU21hcnREdXJhdGlvbkFjdGl2YXRlZCI6ZmFsc2UsIkRhdGVGb3JtYXQiOnsiJHJlZiI6IjU3In0sIldlZWtOdW1iZXJpbmciOnsiJGlkIjoiMjMxIiwiRm9ybWF0IjowLCJJc1Zpc2libGUiOmZhbHNlLCJMYXN0S25vd25WaXNpYmlsaXR5U3RhdGUiOmZhbHNlfSwiSWQiOiI3OGE1YWRlOC1lOTQ1LTRiYzEtYmY4MS05NmM3OWY0YjgwNGYiLCJJbXBvcnRJZCI6bnVsbCwiVGl0bGUiOiJEZW1vbnN0cmF0ZSBpdHMgc2NhbGFiaWxpdHkiLCJOb3RlIjpudWxsLCJIeXBlcmxpbmsiOnsiJGlkIjoiMjMyIiwiQWRkcmVzcyI6bnVsbCwiU3ViQWRkcmVzcyI6bnVsbH0sIklzQ2hhbmdlZCI6ZmFsc2UsIklzTmV3IjpmYWxzZX19LHsiJGlkIjoiMjMzIiwiX2F0dGFjaGVkTWlsZXN0b25lcyI6W10sIlRhc2tEZWZpbml0aW9uIjp7IiRpZCI6IjIzNCIsIkdyb3VwTmFtZSI6bnVsbCwiU3RhcnREYXRlIjoiMjAyMy0xMS0wMVQwMDowMDowMFoiLCJFbmREYXRlIjoiMjAyMy0xMS0zMFQyMzo1OTowMFoiLCJQZXJjZW50YWdlQ29tcGxldGUiOm51bGwsIlN0eWxlIjp7IiRpZCI6IjIzNSIsIlNoYXBlIjo0LCJTaGFwZVRoaWNrbmVzcyI6MCwiRHVyYXRpb25Gb3JtYXQiOjAsIkluY2x1ZGVOb25Xb3JraW5nRGF5c0luRHVyYXRpb24iOmZhbHNlLCJQZXJjZW50YWdlQ29tcGxldGVTdHlsZSI6eyIkaWQiOiIyMzYiLCJGb250U2V0dGluZ3MiOnsiJGlkIjoiMjM3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pZCI6IjIzOCIsIlRvcCI6MC4wLCJMZWZ0IjowLjAsIlJpZ2h0IjowLjAsIkJvdHRvbSI6MC4wfSwiUGFkZGluZyI6eyIkaWQiOiIyMzkiLCJUb3AiOjAuMCwiTGVmdCI6MC4wLCJSaWdodCI6MC4wLCJCb3R0b20iOjAuMH0sIkJhY2tncm91bmQiOnsiJGlkIjoiMjQwIiwiQ29sb3IiOnsiJGlkIjoiMjQxIiwiQSI6ODksIlIiOjAsIkciOjAsIkIiOjB9fSwiSXNWaXNpYmxlIjp0cnVlLCJXaWR0aCI6MC4wLCJIZWlnaHQiOjAuMCwiQm9yZGVyU3R5bGUiOnsiJGlkIjoiMjQyIiwiTGluZUNvbG9yIjpudWxsLCJMaW5lV2VpZ2h0IjowLjAsIkxpbmVUeXBlIjowLCJQYXJlbnRTdHlsZSI6bnVsbH0sIlBhcmVudFN0eWxlIjpudWxsfSwiRHVyYXRpb25TdHlsZSI6eyIkaWQiOiIyNDMiLCJGb250U2V0dGluZ3MiOnsiJGlkIjoiMjQ0IiwiRm9udFNpemUiOjEwLCJGb250TmFtZSI6IkNhbGlicmkiLCJJc0JvbGQiOmZhbHNlLCJJc0l0YWxpYyI6ZmFsc2UsIklzVW5kZXJsaW5lZCI6ZmFsc2UsIlBhcmVudFN0eWxlIjpudWxsfSwiQXV0b1NpemUiOjAsIkZvcmVncm91bmQiOnsiJGlkIjoiMjQ1IiwiQ29sb3IiOnsiJGlkIjoiMjQ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jQ3IiwiVG9wIjowLjAsIkxlZnQiOjAuMCwiUmlnaHQiOjAuMCwiQm90dG9tIjowLjB9LCJQYWRkaW5nIjp7IiRpZCI6IjI0OCIsIlRvcCI6MC4wLCJMZWZ0IjowLjAsIlJpZ2h0IjowLjAsIkJvdHRvbSI6MC4wfSwiQmFja2dyb3VuZCI6eyIkaWQiOiIyNDkiLCJDb2xvciI6eyIkcmVmIjoiMjQxIn19LCJJc1Zpc2libGUiOnRydWUsIldpZHRoIjowLjAsIkhlaWdodCI6MC4wLCJCb3JkZXJTdHlsZSI6eyIkaWQiOiIyNTAiLCJMaW5lQ29sb3IiOm51bGwsIkxpbmVXZWlnaHQiOjAuMCwiTGluZVR5cGUiOjAsIlBhcmVudFN0eWxlIjpudWxsfSwiUGFyZW50U3R5bGUiOm51bGx9LCJIb3Jpem9udGFsQ29ubmVjdG9yU3R5bGUiOnsiJGlkIjoiMjUxIiwiTGluZUNvbG9yIjp7IiRpZCI6IjI1MiIsIiR0eXBlIjoiTkxSRS5Db21tb24uRG9tLlNvbGlkQ29sb3JCcnVzaCwgTkxSRS5Db21tb24iLCJDb2xvciI6eyIkaWQiOiIyNTMiLCJBIjoyNTUsIlIiOjIwNCwiRyI6MjA0LCJCIjoyMDR9fSwiTGluZVdlaWdodCI6MS4wLCJMaW5lVHlwZSI6MCwiUGFyZW50U3R5bGUiOm51bGx9LCJWZXJ0aWNhbENvbm5lY3RvclN0eWxlIjp7IiRpZCI6IjI1NCIsIkxpbmVDb2xvciI6eyIkaWQiOiIyNTUiLCIkdHlwZSI6Ik5MUkUuQ29tbW9uLkRvbS5Tb2xpZENvbG9yQnJ1c2gsIE5MUkUuQ29tbW9uIiwiQ29sb3IiOnsiJGlkIjoiMjU2IiwiQSI6MjU1LCJSIjoyMDQsIkciOjIwNCwiQiI6MjA0fX0sIkxpbmVXZWlnaHQiOjEuMCwiTGluZVR5cGUiOjAsIlBhcmVudFN0eWxlIjpudWxsfSwiTWFyZ2luIjpudWxsLCJTdGFydERhdGVQb3NpdGlvbiI6NiwiRW5kRGF0ZVBvc2l0aW9uIjo2LCJEYXRlSXNWaXNpYmxlIjpmYWxzZSwiVGl0bGVQb3NpdGlvbiI6MSwiRHVyYXRpb25Qb3NpdGlvbiI6NiwiUGVyY2VudGFnZUNvbXBsZXRlZFBvc2l0aW9uIjo2LCJTcGFjaW5nIjo1LCJJc0JlbG93VGltZWJhbmQiOnRydWUsIlBlcmNlbnRhZ2VDb21wbGV0ZVNoYXBlT3BhY2l0eSI6MzUsIlNoYXBlU3R5bGUiOnsiJGlkIjoiMjU3IiwiTWFyZ2luIjp7IiRpZCI6IjI1OCIsIlRvcCI6MC4wLCJMZWZ0Ijo0LjAsIlJpZ2h0Ijo0LjAsIkJvdHRvbSI6MC4wfSwiUGFkZGluZyI6eyIkaWQiOiIyNTkiLCJUb3AiOjAuMCwiTGVmdCI6MC4wLCJSaWdodCI6MC4wLCJCb3R0b20iOjAuMH0sIkJhY2tncm91bmQiOnsiJGlkIjoiMjYwIiwiQ29sb3IiOnsiJGlkIjoiMjYxIiwiQSI6MjU1LCJSIjoyNTQsIkciOjE4NiwiQiI6MTB9fSwiSXNWaXNpYmxlIjp0cnVlLCJXaWR0aCI6NTkuMjg3NzE1OTExODY1MjM0LCJIZWlnaHQiOjEwLjAsIkJvcmRlclN0eWxlIjp7IiRpZCI6IjI2MiIsIkxpbmVDb2xvciI6eyIkaWQiOiIyNjMiLCIkdHlwZSI6Ik5MUkUuQ29tbW9uLkRvbS5Tb2xpZENvbG9yQnJ1c2gsIE5MUkUuQ29tbW9uIiwiQ29sb3IiOnsiJGlkIjoiMjY0IiwiQSI6MjU1LCJSIjoyNTUsIkciOjAsIkIiOjB9fSwiTGluZVdlaWdodCI6MC4wLCJMaW5lVHlwZSI6MCwiUGFyZW50U3R5bGUiOm51bGx9LCJQYXJlbnRTdHlsZSI6bnVsbH0sIlRpdGxlU3R5bGUiOnsiJGlkIjoiMjY1IiwiRm9udFNldHRpbmdzIjp7IiRpZCI6IjI2NiIsIkZvbnRTaXplIjoxMSwiRm9udE5hbWUiOiJDYWxpYnJpIiwiSXNCb2xkIjp0cnVlLCJJc0l0YWxpYyI6ZmFsc2UsIklzVW5kZXJsaW5lZCI6ZmFsc2UsIlBhcmVudFN0eWxlIjpudWxsfSwiQXV0b1NpemUiOjIsIkZvcmVncm91bmQiOnsiJGlkIjoiMjY3IiwiQ29sb3IiOnsiJGlkIjoiMjY4IiwiQSI6MjU1LCJSIjowLCJHIjowLCJCIjowfX0sIk1heFdpZHRoIjo1Ny4zNjE2NTIzNzQyNjc1NzgsIk1heEhlaWdodCI6IkluZmluaXR5IiwiU21hcnRGb3JlZ3JvdW5kSXNBY3RpdmUiOmZhbHNlLCJIb3Jpem9udGFsQWxpZ25tZW50IjowLCJWZXJ0aWNhbEFsaWdubWVudCI6MCwiU21hcnRGb3JlZ3JvdW5kIjpudWxsLCJCYWNrZ3JvdW5kRmlsbFR5cGUiOjAsIk1hcmdpbiI6eyIkaWQiOiIyNjkiLCJUb3AiOjAuMCwiTGVmdCI6MC4wLCJSaWdodCI6MC4wLCJCb3R0b20iOjAuMH0sIlBhZGRpbmciOnsiJGlkIjoiMjcwIiwiVG9wIjowLjAsIkxlZnQiOjAuMCwiUmlnaHQiOjAuMCwiQm90dG9tIjowLjB9LCJCYWNrZ3JvdW5kIjp7IiRpZCI6IjI3MSIsIkNvbG9yIjp7IiRpZCI6IjI3MiIsIkEiOjAsIlIiOjI1NSwiRyI6MjU1LCJCIjoyNTV9fSwiSXNWaXNpYmxlIjp0cnVlLCJXaWR0aCI6MC4wLCJIZWlnaHQiOjAuMCwiQm9yZGVyU3R5bGUiOnsiJGlkIjoiMjczIiwiTGluZUNvbG9yIjpudWxsLCJMaW5lV2VpZ2h0IjowLjAsIkxpbmVUeXBlIjowLCJQYXJlbnRTdHlsZSI6bnVsbH0sIlBhcmVudFN0eWxlIjpudWxsfSwiRGF0ZVN0eWxlIjp7IiRpZCI6IjI3NCIsIkZvbnRTZXR0aW5ncyI6eyIkaWQiOiIyNzUiLCJGb250U2l6ZSI6MTAsIkZvbnROYW1lIjoiQ2FsaWJyaSIsIklzQm9sZCI6ZmFsc2UsIklzSXRhbGljIjpmYWxzZSwiSXNVbmRlcmxpbmVkIjpmYWxzZSwiUGFyZW50U3R5bGUiOm51bGx9LCJBdXRvU2l6ZSI6MCwiRm9yZWdyb3VuZCI6eyIkaWQiOiIyNzYiLCJDb2xvciI6eyIkaWQiOiIyNzc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I3OCIsIlRvcCI6MC4wLCJMZWZ0IjowLjAsIlJpZ2h0IjowLjAsIkJvdHRvbSI6MC4wfSwiUGFkZGluZyI6eyIkaWQiOiIyNzkiLCJUb3AiOjAuMCwiTGVmdCI6MC4wLCJSaWdodCI6MC4wLCJCb3R0b20iOjAuMH0sIkJhY2tncm91bmQiOnsiJGlkIjoiMjgwIiwiQ29sb3IiOnsiJGlkIjoiMjgxIiwiQSI6MCwiUiI6MjU1LCJHIjoyNTUsIkIiOjI1NX19LCJJc1Zpc2libGUiOnRydWUsIldpZHRoIjowLjAsIkhlaWdodCI6MC4wLCJCb3JkZXJTdHlsZSI6eyIkaWQiOiIyODIiLCJMaW5lQ29sb3IiOm51bGwsIkxpbmVXZWlnaHQiOjAuMCwiTGluZVR5cGUiOjAsIlBhcmVudFN0eWxlIjpudWxsfSwiUGFyZW50U3R5bGUiOm51bGx9LCJEYXRlRm9ybWF0Ijp7IiRpZCI6IjI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ODQiLCJGb3JtYXQiOjAsIklzVmlzaWJsZSI6ZmFsc2UsIkxhc3RLbm93blZpc2liaWxpdHlTdGF0ZSI6ZmFsc2V9LCJJc1Zpc2libGUiOnRydWUsIlBhcmVudFN0eWxlIjpudWxsfSwiSW5kZXgiOjUsIlNtYXJ0RHVyYXRpb25BY3RpdmF0ZWQiOmZhbHNlLCJEYXRlRm9ybWF0Ijp7IiRyZWYiOiIyODMifSwiV2Vla051bWJlcmluZyI6eyIkaWQiOiIyODUiLCJGb3JtYXQiOjAsIklzVmlzaWJsZSI6ZmFsc2UsIkxhc3RLbm93blZpc2liaWxpdHlTdGF0ZSI6ZmFsc2V9LCJJZCI6IjdiYjc0YWVlLTVkNmEtNDQ3Ny1hYjE4LTg3YmQwZWVjMzExNCIsIkltcG9ydElkIjpudWxsLCJUaXRsZSI6IlRlc3Qgc2Vuc29ycyBhbmQgZGF0YSBhY3F1aXNpdGlvbiBzeXN0ZW1zIiwiTm90ZSI6bnVsbCwiSHlwZXJsaW5rIjp7IiRpZCI6IjI4NiIsIkFkZHJlc3MiOm51bGwsIlN1YkFkZHJlc3MiOm51bGx9LCJJc0NoYW5nZWQiOmZhbHNlLCJJc05ldyI6ZmFsc2V9fSx7IiRpZCI6IjI4NyIsIl9hdHRhY2hlZE1pbGVzdG9uZXMiOltdLCJUYXNrRGVmaW5pdGlvbiI6eyIkaWQiOiIyODgiLCJHcm91cE5hbWUiOm51bGwsIlN0YXJ0RGF0ZSI6IjIwMjQtMDMtMDFUMDA6MDA6MDBaIiwiRW5kRGF0ZSI6IjIwMjQtMDMtMzBUMjM6NTk6MDBaIiwiUGVyY2VudGFnZUNvbXBsZXRlIjpudWxsLCJTdHlsZSI6eyIkaWQiOiIyODkiLCJTaGFwZSI6NCwiU2hhcGVUaGlja25lc3MiOjEsIkR1cmF0aW9uRm9ybWF0Ijow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cmVmIjoiMTIifSwiUGFkZGluZyI6eyIkcmVmIjoiMTMifSwiQmFja2dyb3VuZCI6eyIkcmVmIjoiMTQifSwiSXNWaXNpYmxlIjp0cnVlLCJXaWR0aCI6MC4wLCJIZWlnaHQiOjAuMCwiQm9yZGVyU3R5bGUiOnsiJGlkIjoiMjkyIiwiTGluZUNvbG9yIjpudWxsLCJMaW5lV2VpZ2h0IjowLjAsIkxpbmVUeXBlIjowLCJQYXJlbnRTdHlsZSI6bnVsbH0sIlBhcmVudFN0eWxlIjpudWxsfSwiRHVyYXRpb25TdHlsZSI6eyIkaWQiOiIyOTMiLCJGb250U2V0dGluZ3MiOnsiJGlkIjoiMjk0IiwiRm9udFNpemUiOjEw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AsIlZlcnRpY2FsQWxpZ25tZW50IjowLCJTbWFydEZvcmVncm91bmQiOm51bGwsIkJhY2tncm91bmRGaWxsVHlwZSI6MCwiTWFyZ2luIjp7IiRyZWYiOiIyMSJ9LCJQYWRkaW5nIjp7IiRyZWYiOiIyMiJ9LCJCYWNrZ3JvdW5kIjp7IiRyZWYiOiIyMyJ9LCJJc1Zpc2libGUiOnRydWUsIldpZHRoIjowLjAsIkhlaWdodCI6MC4wLCJCb3JkZXJTdHlsZSI6eyIkaWQiOiIyOTUiLCJMaW5lQ29sb3IiOm51bGwsIkxpbmVXZWlnaHQiOjAuMCwiTGluZVR5cGUiOjAsIlBhcmVudFN0eWxlIjpudWxsfSwiUGFyZW50U3R5bGUiOm51bGx9LCJIb3Jpem9udGFsQ29ubmVjdG9yU3R5bGUiOnsiJGlkIjoiMjk2IiwiTGluZUNvbG9yIjp7IiRyZWYiOiIyNiJ9LCJMaW5lV2VpZ2h0IjoxLjAsIkxpbmVUeXBlIjowLCJQYXJlbnRTdHlsZSI6bnVsbH0sIlZlcnRpY2FsQ29ubmVjdG9yU3R5bGUiOnsiJGlkIjoiMjk3IiwiTGluZUNvbG9yIjp7IiRyZWYiOiIyOSJ9LCJMaW5lV2VpZ2h0IjoxLjAsIkxpbmVUeXBlIjowLCJQYXJlbnRTdHlsZSI6bnVsbH0sIk1hcmdpbiI6bnVsbCwiU3RhcnREYXRlUG9zaXRpb24iOjAsIkVuZERhdGVQb3NpdGlvbiI6MCwiRGF0ZUlzVmlzaWJsZSI6dHJ1ZSwiVGl0bGVQb3NpdGlvbiI6MSwiRHVyYXRpb25Qb3NpdGlvbiI6NiwiUGVyY2VudGFnZUNvbXBsZXRlZFBvc2l0aW9uIjo2LCJTcGFjaW5nIjo1LCJJc0JlbG93VGltZWJhbmQiOnRydWUsIlBlcmNlbnRhZ2VDb21wbGV0ZVNoYXBlT3BhY2l0eSI6MzUsIlNoYXBlU3R5bGUiOnsiJGlkIjoiMjk4IiwiTWFyZ2luIjp7IiRyZWYiOiIzMiJ9LCJQYWRkaW5nIjp7IiRyZWYiOiIzMyJ9LCJCYWNrZ3JvdW5kIjp7IiRpZCI6IjI5OSIsIkNvbG9yIjp7IiRpZCI6IjMwMCIsIkEiOjI1NSwiUiI6MjYsIkciOjE3MCwiQiI6NjZ9fSwiSXNWaXNpYmxlIjp0cnVlLCJXaWR0aCI6MC4wLCJIZWlnaHQiOjE2LjAsIkJvcmRlclN0eWxlIjp7IiRpZCI6IjMwMSIsIkxpbmVDb2xvciI6eyIkcmVmIjoiMzcifSwiTGluZVdlaWdodCI6MC4wLCJMaW5lVHlwZSI6MCwiUGFyZW50U3R5bGUiOm51bGx9LCJQYXJlbnRTdHlsZSI6bnVsbH0sIlRpdGxlU3R5bGUiOnsiJGlkIjoiMzAyIiwiRm9udFNldHRpbmdzIjp7IiRpZCI6IjMwMyIsIkZvbnRTaXplIjoxMSwiRm9udE5hbWUiOiJDYWxpYnJpIiwiSXNCb2xkIjp0cnVlLCJJc0l0YWxpYyI6ZmFsc2UsIklzVW5kZXJsaW5lZCI6ZmFsc2UsIlBhcmVudFN0eWxlIjpudWxsfSwiQXV0b1NpemUiOjIsIkZvcmVncm91bmQiOnsiJGlkIjoiMzA0IiwiQ29sb3IiOnsiJGlkIjoiMzA1IiwiQSI6MjU1LCJSIjowLCJHIjowLCJCIjowfX0sIk1heFdpZHRoIjo1Mi45NjY3NTE0MTI0MjkzMzIsIk1heEhlaWdodCI6IkluZmluaXR5IiwiU21hcnRGb3JlZ3JvdW5kSXNBY3RpdmUiOmZhbHNlLCJIb3Jpem9udGFsQWxpZ25tZW50IjowLCJWZXJ0aWNhbEFsaWdubWVudCI6MCwiU21hcnRGb3JlZ3JvdW5kIjpudWxsLCJCYWNrZ3JvdW5kRmlsbFR5cGUiOjAsIk1hcmdpbiI6eyIkcmVmIjoiNDMifSwiUGFkZGluZyI6eyIkcmVmIjoiNDQifSwiQmFja2dyb3VuZCI6eyIkaWQiOiIzMDYiLCJDb2xvciI6eyIkaWQiOiIzMDciLCJBIjowLCJSIjoyNTUsIkciOjI1NSwiQiI6MjU1fX0sIklzVmlzaWJsZSI6dHJ1ZSwiV2lkdGgiOjAuMCwiSGVpZ2h0IjowLjAsIkJvcmRlclN0eWxlIjp7IiRpZCI6IjMwOCIsIkxpbmVDb2xvciI6bnVsbCwiTGluZVdlaWdodCI6MC4wLCJMaW5lVHlwZSI6MCwiUGFyZW50U3R5bGUiOm51bGx9LCJQYXJlbnRTdHlsZSI6bnVsbH0sIkRhdGVTdHlsZSI6eyIkaWQiOiIzMDkiLCJGb250U2V0dGluZ3MiOnsiJGlkIjoiMzEwIiwiRm9udFNpemUiOjEwLCJGb250TmFtZSI6IkNhbGlicmkiLCJJc0JvbGQiOmZhbHNlLCJJc0l0YWxpYyI6ZmFsc2UsIklzVW5kZXJsaW5lZCI6ZmFsc2UsIlBhcmVudFN0eWxlIjpudWxsfSwiQXV0b1NpemUiOjAsIkZvcmVncm91bmQiOnsiJGlkIjoiMzExIiwiQ29sb3IiOnsiJGlkIjoiMzEy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NTIifSwiUGFkZGluZyI6eyIkcmVmIjoiNTMifSwiQmFja2dyb3VuZCI6eyIkaWQiOiIzMTMiLCJDb2xvciI6eyIkaWQiOiIzMTQiLCJBIjowLCJSIjoyNTUsIkciOjI1NSwiQiI6MjU1fX0sIklzVmlzaWJsZSI6dHJ1ZSwiV2lkdGgiOjAuMCwiSGVpZ2h0IjowLjAsIkJvcmRlclN0eWxlIjp7IiRpZCI6IjMxNSIsIkxpbmVDb2xvciI6bnVsbCwiTGluZVdlaWdodCI6MC4wLCJMaW5lVHlwZSI6MCwiUGFyZW50U3R5bGUiOm51bGx9LCJQYXJlbnRTdHlsZSI6bnVsbH0sIkRhdGVGb3JtYXQiOnsiJHJlZiI6IjU3In0sIldlZWtOdW1iZXJpbmciOnsiJGlkIjoiMzE2IiwiRm9ybWF0IjowLCJJc1Zpc2libGUiOmZhbHNlLCJMYXN0S25vd25WaXNpYmlsaXR5U3RhdGUiOmZhbHNlfSwiSXNWaXNpYmxlIjp0cnVlLCJQYXJlbnRTdHlsZSI6bnVsbH0sIkluZGV4Ijo2LCJTbWFydER1cmF0aW9uQWN0aXZhdGVkIjpmYWxzZSwiRGF0ZUZvcm1hdCI6eyIkcmVmIjoiNTcifSwiV2Vla051bWJlcmluZyI6eyIkaWQiOiIzMTciLCJGb3JtYXQiOjAsIklzVmlzaWJsZSI6ZmFsc2UsIkxhc3RLbm93blZpc2liaWxpdHlTdGF0ZSI6ZmFsc2V9LCJJZCI6Ijg2MDMzY2E5LTMyNTktNDE2MC05MTU1LWMxYzZmZWU0N2UyMSIsIkltcG9ydElkIjpudWxsLCJUaXRsZSI6IkZhdWx0IGRpYWdub3Npcy9wcmVkaWN0aW9uIiwiTm90ZSI6bnVsbCwiSHlwZXJsaW5rIjp7IiRpZCI6IjMxOCIsIkFkZHJlc3MiOm51bGwsIlN1YkFkZHJlc3MiOm51bGx9LCJJc0NoYW5nZWQiOmZhbHNlLCJJc05ldyI6ZmFsc2V9fSx7IiRpZCI6IjMxOSIsIl9hdHRhY2hlZE1pbGVzdG9uZXMiOltdLCJUYXNrRGVmaW5pdGlvbiI6eyIkaWQiOiIzMjAiLCJHcm91cE5hbWUiOm51bGwsIlN0YXJ0RGF0ZSI6IjIwMjQtMDEtMDFUMDA6MDA6MDBaIiwiRW5kRGF0ZSI6IjIwMjQtMDEtMzFUMjM6NTk6MDBaIiwiUGVyY2VudGFnZUNvbXBsZXRlIjpudWxsLCJTdHlsZSI6eyIkaWQiOiIzMjEiLCJTaGFwZSI6NCwiU2hhcGVUaGlja25lc3MiOjEsIkR1cmF0aW9uRm9ybWF0IjowLCJJbmNsdWRlTm9uV29ya2luZ0RheXNJbkR1cmF0aW9uIjpmYWxzZSwiUGVyY2VudGFnZUNvbXBsZXRlU3R5bGUiOnsiJGlkIjoiMzIyIiwiRm9udFNldHRpbmdzIjp7IiRpZCI6IjMyMy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cmVmIjoiMTIifSwiUGFkZGluZyI6eyIkcmVmIjoiMTMifSwiQmFja2dyb3VuZCI6eyIkcmVmIjoiMTQifSwiSXNWaXNpYmxlIjp0cnVlLCJXaWR0aCI6MC4wLCJIZWlnaHQiOjAuMCwiQm9yZGVyU3R5bGUiOnsiJGlkIjoiMzI0IiwiTGluZUNvbG9yIjpudWxsLCJMaW5lV2VpZ2h0IjowLjAsIkxpbmVUeXBlIjowLCJQYXJlbnRTdHlsZSI6bnVsbH0sIlBhcmVudFN0eWxlIjpudWxsfSwiRHVyYXRpb25TdHlsZSI6eyIkaWQiOiIzMjUiLCJGb250U2V0dGluZ3MiOnsiJGlkIjoiMzI2IiwiRm9udFNpemUiOjEw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AsIlZlcnRpY2FsQWxpZ25tZW50IjowLCJTbWFydEZvcmVncm91bmQiOm51bGwsIkJhY2tncm91bmRGaWxsVHlwZSI6MCwiTWFyZ2luIjp7IiRyZWYiOiIyMSJ9LCJQYWRkaW5nIjp7IiRyZWYiOiIyMiJ9LCJCYWNrZ3JvdW5kIjp7IiRyZWYiOiIyMyJ9LCJJc1Zpc2libGUiOnRydWUsIldpZHRoIjowLjAsIkhlaWdodCI6MC4wLCJCb3JkZXJTdHlsZSI6eyIkaWQiOiIzMjciLCJMaW5lQ29sb3IiOm51bGwsIkxpbmVXZWlnaHQiOjAuMCwiTGluZVR5cGUiOjAsIlBhcmVudFN0eWxlIjpudWxsfSwiUGFyZW50U3R5bGUiOm51bGx9LCJIb3Jpem9udGFsQ29ubmVjdG9yU3R5bGUiOnsiJGlkIjoiMzI4IiwiTGluZUNvbG9yIjp7IiRyZWYiOiIyNiJ9LCJMaW5lV2VpZ2h0IjoxLjAsIkxpbmVUeXBlIjowLCJQYXJlbnRTdHlsZSI6bnVsbH0sIlZlcnRpY2FsQ29ubmVjdG9yU3R5bGUiOnsiJGlkIjoiMzI5IiwiTGluZUNvbG9yIjp7IiRyZWYiOiIyOSJ9LCJMaW5lV2VpZ2h0IjoxLjAsIkxpbmVUeXBlIjowLCJQYXJlbnRTdHlsZSI6bnVsbH0sIk1hcmdpbiI6bnVsbCwiU3RhcnREYXRlUG9zaXRpb24iOjAsIkVuZERhdGVQb3NpdGlvbiI6MCwiRGF0ZUlzVmlzaWJsZSI6dHJ1ZSwiVGl0bGVQb3NpdGlvbiI6MSwiRHVyYXRpb25Qb3NpdGlvbiI6NiwiUGVyY2VudGFnZUNvbXBsZXRlZFBvc2l0aW9uIjo2LCJTcGFjaW5nIjo1LCJJc0JlbG93VGltZWJhbmQiOnRydWUsIlBlcmNlbnRhZ2VDb21wbGV0ZVNoYXBlT3BhY2l0eSI6MzUsIlNoYXBlU3R5bGUiOnsiJGlkIjoiMzMwIiwiTWFyZ2luIjp7IiRyZWYiOiIzMiJ9LCJQYWRkaW5nIjp7IiRyZWYiOiIzMyJ9LCJCYWNrZ3JvdW5kIjp7IiRpZCI6IjMzMSIsIkNvbG9yIjp7IiRpZCI6IjMzMiIsIkEiOjI1NSwiUiI6MjYsIkciOjE3MCwiQiI6NjZ9fSwiSXNWaXNpYmxlIjp0cnVlLCJXaWR0aCI6MC4wLCJIZWlnaHQiOjE2LjAsIkJvcmRlclN0eWxlIjp7IiRpZCI6IjMzMyIsIkxpbmVDb2xvciI6eyIkcmVmIjoiMzcifSwiTGluZVdlaWdodCI6MC4wLCJMaW5lVHlwZSI6MCwiUGFyZW50U3R5bGUiOm51bGx9LCJQYXJlbnRTdHlsZSI6bnVsbH0sIlRpdGxlU3R5bGUiOnsiJGlkIjoiMzM0IiwiRm9udFNldHRpbmdzIjp7IiRpZCI6IjMzNSIsIkZvbnRTaXplIjoxMSwiRm9udE5hbWUiOiJDYWxpYnJpIiwiSXNCb2xkIjp0cnVlLCJJc0l0YWxpYyI6ZmFsc2UsIklzVW5kZXJsaW5lZCI6ZmFsc2UsIlBhcmVudFN0eWxlIjpudWxsfSwiQXV0b1NpemUiOjIsIkZvcmVncm91bmQiOnsiJGlkIjoiMzM2IiwiQ29sb3IiOnsiJGlkIjoiMzM3IiwiQSI6MjU1LCJSIjowLCJHIjowLCJCIjowfX0sIk1heFdpZHRoIjo0OS4wNjM0MTgwNzkwOTU5OTYsIk1heEhlaWdodCI6IkluZmluaXR5IiwiU21hcnRGb3JlZ3JvdW5kSXNBY3RpdmUiOmZhbHNlLCJIb3Jpem9udGFsQWxpZ25tZW50IjowLCJWZXJ0aWNhbEFsaWdubWVudCI6MCwiU21hcnRGb3JlZ3JvdW5kIjpudWxsLCJCYWNrZ3JvdW5kRmlsbFR5cGUiOjAsIk1hcmdpbiI6eyIkcmVmIjoiNDMifSwiUGFkZGluZyI6eyIkcmVmIjoiNDQifSwiQmFja2dyb3VuZCI6eyIkaWQiOiIzMzgiLCJDb2xvciI6eyIkaWQiOiIzMzkiLCJBIjowLCJSIjoyNTUsIkciOjI1NSwiQiI6MjU1fX0sIklzVmlzaWJsZSI6dHJ1ZSwiV2lkdGgiOjAuMCwiSGVpZ2h0IjowLjAsIkJvcmRlclN0eWxlIjp7IiRpZCI6IjM0MCIsIkxpbmVDb2xvciI6bnVsbCwiTGluZVdlaWdodCI6MC4wLCJMaW5lVHlwZSI6MCwiUGFyZW50U3R5bGUiOm51bGx9LCJQYXJlbnRTdHlsZSI6bnVsbH0sIkRhdGVTdHlsZSI6eyIkaWQiOiIzNDEiLCJGb250U2V0dGluZ3MiOnsiJGlkIjoiMzQyIiwiRm9udFNpemUiOjEwLCJGb250TmFtZSI6IkNhbGlicmkiLCJJc0JvbGQiOmZhbHNlLCJJc0l0YWxpYyI6ZmFsc2UsIklzVW5kZXJsaW5lZCI6ZmFsc2UsIlBhcmVudFN0eWxlIjpudWxsfSwiQXV0b1NpemUiOjAsIkZvcmVncm91bmQiOnsiJGlkIjoiMzQzIiwiQ29sb3IiOnsiJGlkIjoiMzQ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NTIifSwiUGFkZGluZyI6eyIkcmVmIjoiNTMifSwiQmFja2dyb3VuZCI6eyIkaWQiOiIzNDUiLCJDb2xvciI6eyIkaWQiOiIzNDYiLCJBIjowLCJSIjoyNTUsIkciOjI1NSwiQiI6MjU1fX0sIklzVmlzaWJsZSI6dHJ1ZSwiV2lkdGgiOjAuMCwiSGVpZ2h0IjowLjAsIkJvcmRlclN0eWxlIjp7IiRpZCI6IjM0NyIsIkxpbmVDb2xvciI6bnVsbCwiTGluZVdlaWdodCI6MC4wLCJMaW5lVHlwZSI6MCwiUGFyZW50U3R5bGUiOm51bGx9LCJQYXJlbnRTdHlsZSI6bnVsbH0sIkRhdGVGb3JtYXQiOnsiJHJlZiI6IjU3In0sIldlZWtOdW1iZXJpbmciOnsiJGlkIjoiMzQ4IiwiRm9ybWF0IjowLCJJc1Zpc2libGUiOmZhbHNlLCJMYXN0S25vd25WaXNpYmlsaXR5U3RhdGUiOmZhbHNlfSwiSXNWaXNpYmxlIjp0cnVlLCJQYXJlbnRTdHlsZSI6bnVsbH0sIkluZGV4Ijo3LCJTbWFydER1cmF0aW9uQWN0aXZhdGVkIjpmYWxzZSwiRGF0ZUZvcm1hdCI6eyIkcmVmIjoiNTcifSwiV2Vla051bWJlcmluZyI6eyIkaWQiOiIzNDkiLCJGb3JtYXQiOjAsIklzVmlzaWJsZSI6ZmFsc2UsIkxhc3RLbm93blZpc2liaWxpdHlTdGF0ZSI6ZmFsc2V9LCJJZCI6ImE5MDBmMWNmLTRiOWQtNDMwZi04NjY3LWEzZTIwODFkYmNhNiIsIkltcG9ydElkIjpudWxsLCJUaXRsZSI6IkV4cGFuZGVkIHRvIGEgbGFyZ2Ugc2NhbGUiLCJOb3RlIjpudWxsLCJIeXBlcmxpbmsiOnsiJGlkIjoiMzUwIiwiQWRkcmVzcyI6bnVsbCwiU3ViQWRkcmVzcyI6bnVsbH0sIklzQ2hhbmdlZCI6ZmFsc2UsIklzTmV3IjpmYWxzZX19LHsiJGlkIjoiMzUxIiwiX2F0dGFjaGVkTWlsZXN0b25lcyI6W10sIlRhc2tEZWZpbml0aW9uIjp7IiRpZCI6IjM1MiIsIkdyb3VwTmFtZSI6bnVsbCwiU3RhcnREYXRlIjoiMjAyNC0wNC0wMVQwMDowMDowMFoiLCJFbmREYXRlIjoiMjAyNC0wNC0zMFQyMzo1OTowMFoiLCJQZXJjZW50YWdlQ29tcGxldGUiOm51bGwsIlN0eWxlIjp7IiRpZCI6IjM1MyIsIlNoYXBlIjo0LCJTaGFwZVRoaWNrbmVzcyI6MSwiRHVyYXRpb25Gb3JtYXQiOjAsIkluY2x1ZGVOb25Xb3JraW5nRGF5c0luRHVyYXRpb24iOmZhbHNlLCJQZXJjZW50YWdlQ29tcGxldGVTdHlsZSI6eyIkaWQiOiIzNTQiLCJGb250U2V0dGluZ3MiOnsiJGlkIjoiMzU1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yZWYiOiIxMiJ9LCJQYWRkaW5nIjp7IiRyZWYiOiIxMyJ9LCJCYWNrZ3JvdW5kIjp7IiRyZWYiOiIxNCJ9LCJJc1Zpc2libGUiOnRydWUsIldpZHRoIjowLjAsIkhlaWdodCI6MC4wLCJCb3JkZXJTdHlsZSI6eyIkaWQiOiIzNTYiLCJMaW5lQ29sb3IiOm51bGwsIkxpbmVXZWlnaHQiOjAuMCwiTGluZVR5cGUiOjAsIlBhcmVudFN0eWxlIjpudWxsfSwiUGFyZW50U3R5bGUiOm51bGx9LCJEdXJhdGlvblN0eWxlIjp7IiRpZCI6IjM1NyIsIkZvbnRTZXR0aW5ncyI6eyIkaWQiOiIzNTgiLCJGb250U2l6ZSI6MTA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CwiVmVydGljYWxBbGlnbm1lbnQiOjAsIlNtYXJ0Rm9yZWdyb3VuZCI6bnVsbCwiQmFja2dyb3VuZEZpbGxUeXBlIjowLCJNYXJnaW4iOnsiJHJlZiI6IjIxIn0sIlBhZGRpbmciOnsiJHJlZiI6IjIyIn0sIkJhY2tncm91bmQiOnsiJHJlZiI6IjIzIn0sIklzVmlzaWJsZSI6dHJ1ZSwiV2lkdGgiOjAuMCwiSGVpZ2h0IjowLjAsIkJvcmRlclN0eWxlIjp7IiRpZCI6IjM1OSIsIkxpbmVDb2xvciI6bnVsbCwiTGluZVdlaWdodCI6MC4wLCJMaW5lVHlwZSI6MCwiUGFyZW50U3R5bGUiOm51bGx9LCJQYXJlbnRTdHlsZSI6bnVsbH0sIkhvcml6b250YWxDb25uZWN0b3JTdHlsZSI6eyIkaWQiOiIzNjAiLCJMaW5lQ29sb3IiOnsiJHJlZiI6IjI2In0sIkxpbmVXZWlnaHQiOjEuMCwiTGluZVR5cGUiOjAsIlBhcmVudFN0eWxlIjpudWxsfSwiVmVydGljYWxDb25uZWN0b3JTdHlsZSI6eyIkaWQiOiIzNjEiLCJMaW5lQ29sb3IiOnsiJHJlZiI6IjI5In0sIkxpbmVXZWlnaHQiOjEuMCwiTGluZVR5cGUiOjAsIlBhcmVudFN0eWxlIjpudWxsfSwiTWFyZ2luIjpudWxsLCJTdGFydERhdGVQb3NpdGlvbiI6MCwiRW5kRGF0ZVBvc2l0aW9uIjowLCJEYXRlSXNWaXNpYmxlIjp0cnVlLCJUaXRsZVBvc2l0aW9uIjoxLCJEdXJhdGlvblBvc2l0aW9uIjo2LCJQZXJjZW50YWdlQ29tcGxldGVkUG9zaXRpb24iOjYsIlNwYWNpbmciOjUsIklzQmVsb3dUaW1lYmFuZCI6dHJ1ZSwiUGVyY2VudGFnZUNvbXBsZXRlU2hhcGVPcGFjaXR5IjozNSwiU2hhcGVTdHlsZSI6eyIkaWQiOiIzNjIiLCJNYXJnaW4iOnsiJHJlZiI6IjMyIn0sIlBhZGRpbmciOnsiJHJlZiI6IjMzIn0sIkJhY2tncm91bmQiOnsiJGlkIjoiMzYzIiwiQ29sb3IiOnsiJGlkIjoiMzY0IiwiQSI6MjU1LCJSIjoxNTAsIkciOjIxNCwiQiI6NjZ9fSwiSXNWaXNpYmxlIjp0cnVlLCJXaWR0aCI6MC4wLCJIZWlnaHQiOjE2LjAsIkJvcmRlclN0eWxlIjp7IiRpZCI6IjM2NSIsIkxpbmVDb2xvciI6eyIkcmVmIjoiMzcifSwiTGluZVdlaWdodCI6MC4wLCJMaW5lVHlwZSI6MCwiUGFyZW50U3R5bGUiOm51bGx9LCJQYXJlbnRTdHlsZSI6bnVsbH0sIlRpdGxlU3R5bGUiOnsiJGlkIjoiMzY2IiwiRm9udFNldHRpbmdzIjp7IiRpZCI6IjM2NyIsIkZvbnRTaXplIjoxMSwiRm9udE5hbWUiOiJDYWxpYnJpIiwiSXNCb2xkIjp0cnVlLCJJc0l0YWxpYyI6ZmFsc2UsIklzVW5kZXJsaW5lZCI6ZmFsc2UsIlBhcmVudFN0eWxlIjpudWxsfSwiQXV0b1NpemUiOjIsIkZvcmVncm91bmQiOnsiJGlkIjoiMzY4IiwiQ29sb3IiOnsiJGlkIjoiMzY5IiwiQSI6MjU1LCJSIjowLCJHIjowLCJCIjowfX0sIk1heFdpZHRoIjo1Ni4wODUwNDEwNDYxNDI1NzgsIk1heEhlaWdodCI6IkluZmluaXR5IiwiU21hcnRGb3JlZ3JvdW5kSXNBY3RpdmUiOmZhbHNlLCJIb3Jpem9udGFsQWxpZ25tZW50IjowLCJWZXJ0aWNhbEFsaWdubWVudCI6MCwiU21hcnRGb3JlZ3JvdW5kIjpudWxsLCJCYWNrZ3JvdW5kRmlsbFR5cGUiOjAsIk1hcmdpbiI6eyIkcmVmIjoiNDMifSwiUGFkZGluZyI6eyIkcmVmIjoiNDQifSwiQmFja2dyb3VuZCI6eyIkaWQiOiIzNzAiLCJDb2xvciI6eyIkaWQiOiIzNzEiLCJBIjowLCJSIjoyNTUsIkciOjI1NSwiQiI6MjU1fX0sIklzVmlzaWJsZSI6dHJ1ZSwiV2lkdGgiOjAuMCwiSGVpZ2h0IjowLjAsIkJvcmRlclN0eWxlIjp7IiRpZCI6IjM3MiIsIkxpbmVDb2xvciI6bnVsbCwiTGluZVdlaWdodCI6MC4wLCJMaW5lVHlwZSI6MCwiUGFyZW50U3R5bGUiOm51bGx9LCJQYXJlbnRTdHlsZSI6bnVsbH0sIkRhdGVTdHlsZSI6eyIkaWQiOiIzNzMiLCJGb250U2V0dGluZ3MiOnsiJGlkIjoiMzc0IiwiRm9udFNpemUiOjEwLCJGb250TmFtZSI6IkNhbGlicmkiLCJJc0JvbGQiOmZhbHNlLCJJc0l0YWxpYyI6ZmFsc2UsIklzVW5kZXJsaW5lZCI6ZmFsc2UsIlBhcmVudFN0eWxlIjpudWxsfSwiQXV0b1NpemUiOjAsIkZvcmVncm91bmQiOnsiJGlkIjoiMzc1IiwiQ29sb3IiOnsiJGlkIjoiMzc2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NTIifSwiUGFkZGluZyI6eyIkcmVmIjoiNTMifSwiQmFja2dyb3VuZCI6eyIkaWQiOiIzNzciLCJDb2xvciI6eyIkaWQiOiIzNzgiLCJBIjowLCJSIjoyNTUsIkciOjI1NSwiQiI6MjU1fX0sIklzVmlzaWJsZSI6dHJ1ZSwiV2lkdGgiOjAuMCwiSGVpZ2h0IjowLjAsIkJvcmRlclN0eWxlIjp7IiRpZCI6IjM3OSIsIkxpbmVDb2xvciI6bnVsbCwiTGluZVdlaWdodCI6MC4wLCJMaW5lVHlwZSI6MCwiUGFyZW50U3R5bGUiOm51bGx9LCJQYXJlbnRTdHlsZSI6bnVsbH0sIkRhdGVGb3JtYXQiOnsiJHJlZiI6IjU3In0sIldlZWtOdW1iZXJpbmciOnsiJGlkIjoiMzgwIiwiRm9ybWF0IjowLCJJc1Zpc2libGUiOmZhbHNlLCJMYXN0S25vd25WaXNpYmlsaXR5U3RhdGUiOmZhbHNlfSwiSXNWaXNpYmxlIjp0cnVlLCJQYXJlbnRTdHlsZSI6bnVsbH0sIkluZGV4Ijo4LCJTbWFydER1cmF0aW9uQWN0aXZhdGVkIjpmYWxzZSwiRGF0ZUZvcm1hdCI6eyIkcmVmIjoiNTcifSwiV2Vla051bWJlcmluZyI6eyIkaWQiOiIzODEiLCJGb3JtYXQiOjAsIklzVmlzaWJsZSI6ZmFsc2UsIkxhc3RLbm93blZpc2liaWxpdHlTdGF0ZSI6ZmFsc2V9LCJJZCI6ImIyNWFlNDE1LWI1MmYtNDk1NC1hMTQ4LTg1MWMzOWVkOGNhZiIsIkltcG9ydElkIjpudWxsLCJUaXRsZSI6IkV4cGFuZCB0aGUgZGVwbG95bWVudCIsIk5vdGUiOm51bGwsIkh5cGVybGluayI6eyIkaWQiOiIzODIiLCJBZGRyZXNzIjpudWxsLCJTdWJBZGRyZXNzIjpudWxsfSwiSXNDaGFuZ2VkIjpmYWxzZSwiSXNOZXciOmZhbHNlfX1dLCJfbWlsZXN0b25lcyI6W10sIklkIjoiMGI1YWY3MjUtZmJjNi00NDA5LWFmM2ItOTIyYWZlZmVlY2YyIiwiSXNTaW5nbGVJdGVtUm93IjpmYWxzZX1dLCJJbmRleCI6MCwiSWQiOiI5Zjc3NzM1My0zODUwLTQ2ZDgtOGFlMS0yMTBjYTg4YzgzMzkiLCJIZWFkZXJUZXh0IjpudWxsLCJJc0RlZmF1bHQiOnRydWUsIlN0eWxlIjp7IiRpZCI6IjM4MyIsIkhlYWRlclN0eWxlIjp7IiRpZCI6IjM4NCIsIlRleHRTdHlsZSI6eyIkaWQiOiIzODUiLCJGb250U2V0dGluZ3MiOnsiJGlkIjoiMzg2IiwiRm9udFNpemUiOjExLCJGb250TmFtZSI6IkNhbGlicmkiLCJJc0JvbGQiOmZhbHNlLCJJc0l0YWxpYyI6ZmFsc2UsIklzVW5kZXJsaW5lZCI6ZmFsc2UsIlBhcmVudFN0eWxlIjpudWxsfSwiQXV0b1NpemUiOjIsIkZvcmVncm91bmQiOnsiJGlkIjoiMzg3IiwiQ29sb3IiOnsiJGlkIjoiMzg4IiwiQSI6MjU1LCJSIjowLCJHIjowLCJCIjowfX0sIk1heFdpZHRoIjowLjAsIk1heEhlaWdodCI6IkluZmluaXR5IiwiU21hcnRGb3JlZ3JvdW5kSXNBY3RpdmUiOmZhbHNlLCJIb3Jpem9udGFsQWxpZ25tZW50IjowLCJWZXJ0aWNhbEFsaWdubWVudCI6MCwiU21hcnRGb3JlZ3JvdW5kIjpudWxsLCJCYWNrZ3JvdW5kRmlsbFR5cGUiOjAsIk1hcmdpbiI6eyIkaWQiOiIzODkiLCJUb3AiOjAuMCwiTGVmdCI6MC4wLCJSaWdodCI6MC4wLCJCb3R0b20iOjAuMH0sIlBhZGRpbmciOnsiJGlkIjoiMzkwIiwiVG9wIjowLjAsIkxlZnQiOjAuMCwiUmlnaHQiOjAuMCwiQm90dG9tIjowLjB9LCJCYWNrZ3JvdW5kIjpudWxsLCJJc1Zpc2libGUiOnRydWUsIldpZHRoIjowLjAsIkhlaWdodCI6MC4wLCJCb3JkZXJTdHlsZSI6bnVsbCwiUGFyZW50U3R5bGUiOm51bGx9LCJSZWN0YW5nbGVTdHlsZSI6eyIkaWQiOiIzOTEiLCJNYXJnaW4iOnsiJGlkIjoiMzkyIiwiVG9wIjowLjAsIkxlZnQiOjAuMCwiUmlnaHQiOjAuMCwiQm90dG9tIjowLjB9LCJQYWRkaW5nIjp7IiRpZCI6IjM5MyIsIlRvcCI6MC4wLCJMZWZ0IjowLjAsIlJpZ2h0IjowLjAsIkJvdHRvbSI6MC4wfSwiQmFja2dyb3VuZCI6eyIkaWQiOiIzOTQiLCJDb2xvciI6eyIkaWQiOiIzOTUiLCJBIjo2MywiUiI6NjgsIkciOjExNCwiQiI6MTk2fX0sIklzVmlzaWJsZSI6dHJ1ZSwiV2lkdGgiOjAuMCwiSGVpZ2h0IjowLjAsIkJvcmRlclN0eWxlIjp7IiRpZCI6IjM5NiIsIkxpbmVDb2xvciI6eyIkaWQiOiIzOTciLCIkdHlwZSI6Ik5MUkUuQ29tbW9uLkRvbS5Tb2xpZENvbG9yQnJ1c2gsIE5MUkUuQ29tbW9uIiwiQ29sb3IiOnsiJGlkIjoiMzk4IiwiQSI6MjU1LCJSIjoyNTUsIkciOjAsIkIiOjB9fSwiTGluZVdlaWdodCI6MC4wLCJMaW5lVHlwZSI6MCwiUGFyZW50U3R5bGUiOm51bGx9LCJQYXJlbnRTdHlsZSI6bnVsbH0sIk1hcmdpbiI6eyIkaWQiOiIzOTkiLCJUb3AiOjAuMCwiTGVmdCI6MC4wLCJSaWdodCI6MC4wLCJCb3R0b20iOjAuMH0sIlBhZGRpbmciOnsiJGlkIjoiNDAwIiwiVG9wIjowLjAsIkxlZnQiOjAuMCwiUmlnaHQiOjAuMCwiQm90dG9tIjowLjB9LCJCYWNrZ3JvdW5kIjpudWxsLCJJc1Zpc2libGUiOnRydWUsIldpZHRoIjowLjAsIkhlaWdodCI6MC4wLCJCb3JkZXJTdHlsZSI6bnVsbCwiUGFyZW50U3R5bGUiOm51bGx9LCJCYWNrZ3JvdW5kU3R5bGUiOnsiJGlkIjoiNDAxIiwiTWFyZ2luIjp7IiRpZCI6IjQwMiIsIlRvcCI6MC4wLCJMZWZ0IjowLjAsIlJpZ2h0IjowLjAsIkJvdHRvbSI6MC4wfSwiUGFkZGluZyI6eyIkaWQiOiI0MDMiLCJUb3AiOjAuMCwiTGVmdCI6MC4wLCJSaWdodCI6MC4wLCJCb3R0b20iOjAuMH0sIkJhY2tncm91bmQiOnsiJGlkIjoiNDA0IiwiQ29sb3IiOnsiJGlkIjoiNDA1IiwiQSI6NTEsIlIiOjE2NSwiRyI6MTY1LCJCIjoxNjV9fSwiSXNWaXNpYmxlIjp0cnVlLCJXaWR0aCI6MC4wLCJIZWlnaHQiOjAuMCwiQm9yZGVyU3R5bGUiOnsiJGlkIjoiNDA2IiwiTGluZUNvbG9yIjp7IiRpZCI6IjQwNyIsIiR0eXBlIjoiTkxSRS5Db21tb24uRG9tLlNvbGlkQ29sb3JCcnVzaCwgTkxSRS5Db21tb24iLCJDb2xvciI6eyIkaWQiOiI0MDgiLCJBIjoyNTUsIlIiOjI1NSwiRyI6MCwiQiI6MH19LCJMaW5lV2VpZ2h0IjowLjAsIkxpbmVUeXBlIjowLCJQYXJlbnRTdHlsZSI6bnVsbH0sIlBhcmVudFN0eWxlIjpudWxsfSwiTWFyZ2luIjp7IiRpZCI6IjQwOSIsIlRvcCI6MC4wLCJMZWZ0IjowLjAsIlJpZ2h0IjowLjAsIkJvdHRvbSI6MC4wfSwiUGFkZGluZyI6eyIkaWQiOiI0MTAiLCJUb3AiOjAuMCwiTGVmdCI6MC4wLCJSaWdodCI6MC4wLCJCb3R0b20iOjAuMH0sIklzVmlzaWJsZSI6ZmFsc2UsIldpZHRoIjowLjAsIkhlaWdodCI6MC4wLCJCb3JkZXJTdHlsZSI6bnVsbCwiUGFyZW50U3R5bGUiOm51bGx9fV0sIklkIjoiZWIxNTNjNjctNTM0NS00ZmExLWE1N2ItZjY4MWFhM2RhNTE1IiwiSW5kZXgiOjAsIkhlYWRlclRleHQiOiJUYXNrcyIsIlN0eWxlIjp7IiRpZCI6IjQxMSIsIkhlYWRlclN0eWxlIjp7IiRpZCI6IjQxMiIsIlRleHRJc1ZlcnRpY2FsIjpmYWxzZSwiVGV4dFN0eWxlIjp7IiRpZCI6IjQxMyIsIkZvbnRTZXR0aW5ncyI6eyIkaWQiOiI0MTQiLCJGb250U2l6ZSI6MTIsIkZvbnROYW1lIjoiQ2FsaWJyaSIsIklzQm9sZCI6ZmFsc2UsIklzSXRhbGljIjpmYWxzZSwiSXNVbmRlcmxpbmVkIjpmYWxzZSwiUGFyZW50U3R5bGUiOm51bGx9LCJBdXRvU2l6ZSI6MiwiRm9yZWdyb3VuZCI6eyIkaWQiOiI0MTUiLCJDb2xvciI6eyIkaWQiOiI0MTYiLCJBIjoyNTUsIlIiOjI1NSwiRyI6MjU1LCJCIjoyNTV9fSwiTWF4V2lkdGgiOjg0LjAsIk1heEhlaWdodCI6IkluZmluaXR5IiwiU21hcnRGb3JlZ3JvdW5kSXNBY3RpdmUiOmZhbHNlLCJIb3Jpem9udGFsQWxpZ25tZW50IjowLCJWZXJ0aWNhbEFsaWdubWVudCI6MCwiU21hcnRGb3JlZ3JvdW5kIjpudWxsLCJCYWNrZ3JvdW5kRmlsbFR5cGUiOjAsIk1hcmdpbiI6eyIkaWQiOiI0MTciLCJUb3AiOjAuMCwiTGVmdCI6MC4wLCJSaWdodCI6MC4wLCJCb3R0b20iOjAuMH0sIlBhZGRpbmciOnsiJGlkIjoiNDE4IiwiVG9wIjowLjAsIkxlZnQiOjAuMCwiUmlnaHQiOjAuMCwiQm90dG9tIjowLjB9LCJCYWNrZ3JvdW5kIjpudWxsLCJJc1Zpc2libGUiOnRydWUsIldpZHRoIjowLjAsIkhlaWdodCI6MC4wLCJCb3JkZXJTdHlsZSI6bnVsbCwiUGFyZW50U3R5bGUiOm51bGx9LCJSZWN0YW5nbGVTdHlsZSI6eyIkaWQiOiI0MTkiLCJNYXJnaW4iOnsiJGlkIjoiNDIwIiwiVG9wIjowLjAsIkxlZnQiOjAuMCwiUmlnaHQiOjAuMCwiQm90dG9tIjowLjB9LCJQYWRkaW5nIjp7IiRpZCI6IjQyMSIsIlRvcCI6MC4wLCJMZWZ0IjowLjAsIlJpZ2h0IjowLjAsIkJvdHRvbSI6MC4wfSwiQmFja2dyb3VuZCI6eyIkaWQiOiI0MjIiLCJDb2xvciI6eyIkaWQiOiI0MjMiLCJBIjoyNTUsIlIiOjY4LCJHIjoxMTQsIkIiOjE5Nn19LCJJc1Zpc2libGUiOnRydWUsIldpZHRoIjowLjAsIkhlaWdodCI6MC4wLCJCb3JkZXJTdHlsZSI6eyIkaWQiOiI0MjQiLCJMaW5lQ29sb3IiOnsiJGlkIjoiNDI1IiwiJHR5cGUiOiJOTFJFLkNvbW1vbi5Eb20uU29saWRDb2xvckJydXNoLCBOTFJFLkNvbW1vbiIsIkNvbG9yIjp7IiRpZCI6IjQyNiIsIkEiOjI1NSwiUiI6MjU1LCJHIjowLCJCIjowfX0sIkxpbmVXZWlnaHQiOjAuMCwiTGluZVR5cGUiOjAsIlBhcmVudFN0eWxlIjpudWxsfSwiUGFyZW50U3R5bGUiOm51bGx9LCJNYXJnaW4iOnsiJGlkIjoiNDI3IiwiVG9wIjowLjAsIkxlZnQiOjAuMCwiUmlnaHQiOjAuMCwiQm90dG9tIjowLjB9LCJQYWRkaW5nIjp7IiRpZCI6IjQyOCIsIlRvcCI6MC4wLCJMZWZ0IjowLjAsIlJpZ2h0IjowLjAsIkJvdHRvbSI6MC4wfSwiQmFja2dyb3VuZCI6bnVsbCwiSXNWaXNpYmxlIjp0cnVlLCJXaWR0aCI6MC4wLCJIZWlnaHQiOjAuMCwiQm9yZGVyU3R5bGUiOm51bGwsIlBhcmVudFN0eWxlIjpudWxsfSwiQmFja2dyb3VuZFN0eWxlIjp7IiRpZCI6IjQyOSIsIk1hcmdpbiI6eyIkaWQiOiI0MzAiLCJUb3AiOjAuMCwiTGVmdCI6MC4wLCJSaWdodCI6MC4wLCJCb3R0b20iOjAuMH0sIlBhZGRpbmciOnsiJGlkIjoiNDMxIiwiVG9wIjowLjAsIkxlZnQiOjAuMCwiUmlnaHQiOjAuMCwiQm90dG9tIjowLjB9LCJCYWNrZ3JvdW5kIjp7IiRpZCI6IjQzMiIsIkNvbG9yIjp7IiRpZCI6IjQzMyIsIkEiOjUxLCJSIjoxNjUsIkciOjE2NSwiQiI6MTY1fX0sIklzVmlzaWJsZSI6dHJ1ZSwiV2lkdGgiOjAuMCwiSGVpZ2h0IjowLjAsIkJvcmRlclN0eWxlIjp7IiRpZCI6IjQzNCIsIkxpbmVDb2xvciI6eyIkaWQiOiI0MzUiLCIkdHlwZSI6Ik5MUkUuQ29tbW9uLkRvbS5Tb2xpZENvbG9yQnJ1c2gsIE5MUkUuQ29tbW9uIiwiQ29sb3IiOnsiJGlkIjoiNDM2IiwiQSI6MjU1LCJSIjoyNTUsIkciOjAsIkIiOjB9fSwiTGluZVdlaWdodCI6MC4wLCJMaW5lVHlwZSI6MCwiUGFyZW50U3R5bGUiOm51bGx9LCJQYXJlbnRTdHlsZSI6bnVsbH0sIklzQWJvdmVUaW1lYmFuZCI6ZmFsc2UsIk1hcmdpbiI6eyIkaWQiOiI0MzciLCJUb3AiOjAuMCwiTGVmdCI6MC4wLCJSaWdodCI6MC4wLCJCb3R0b20iOjAuMH0sIlBhZGRpbmciOnsiJGlkIjoiNDM4IiwiVG9wIjowLjAsIkxlZnQiOjAuMCwiUmlnaHQiOjAuMCwiQm90dG9tIjowLjB9LCJJc1Zpc2libGUiOnRydWUsIldpZHRoIjowLjAsIkhlaWdodCI6MC4wLCJCb3JkZXJTdHlsZSI6eyIkaWQiOiI0MzkiLCJMaW5lQ29sb3IiOm51bGwsIkxpbmVXZWlnaHQiOjAuMCwiTGluZVR5cGUiOjAsIlBhcmVudFN0eWxlIjpudWxsfSwiUGFyZW50U3R5bGUiOm51bGx9fV0sIkN1bHR1cmVJbmZvTmFtZSI6ImVuLVVTIiwiU3R5bGVOYW1lIjpudWxsLCJWZXJzaW9uIjp7IiRpZCI6IjQ0MCIsIlZlcnNpb24iOiIzLjYuMCIsIk9yaWdpbmFsQXNzZW1ibHlWZXJzaW9uIjoiNi4wMy4wMC4wMCIsIkVkaXRpb24iOm51bGwsIkxhc3RTYXZlZEVkaXRpb24iOjAsIklzUGx1c0VkaXRpb24iOmZhbHNlLCJJc1Byb0VkaXRpb24iOmZhbHNlfSwiRWZmZWN0IjoxLCJTdHlsZSI6eyIkaWQiOiI0NDEiLCJUaW1lYmFuZFN0eWxlIjp7IiRpZCI6IjQ0MiIsIlNjYWxlTWFya2luZyI6MCwiU2hhcGUiOjAsIlNoYXBlU3R5bGUiOnsiJGlkIjoiNDQzIiwiTWFyZ2luIjp7IiRpZCI6IjQ0NCIsIlRvcCI6MC4wLCJMZWZ0IjoxMC4wLCJSaWdodCI6MTAuMCwiQm90dG9tIjowLjB9LCJQYWRkaW5nIjp7IiRpZCI6IjQ0NSIsIlRvcCI6NS4wLCJMZWZ0IjoxMy4wLCJSaWdodCI6MTMuMCwiQm90dG9tIjo1LjB9LCJCYWNrZ3JvdW5kIjp7IiRpZCI6IjQ0NiIsIkNvbG9yIjp7IiRpZCI6IjQ0NyIsIkEiOjI1NSwiUiI6NjgsIkciOjg0LCJCIjoxMDZ9fSwiSXNWaXNpYmxlIjp0cnVlLCJXaWR0aCI6ODU4LjAsIkhlaWdodCI6MzAuMCwiQm9yZGVyU3R5bGUiOnsiJGlkIjoiNDQ4IiwiTGluZUNvbG9yIjp7IiRpZCI6IjQ0OSIsIiR0eXBlIjoiTkxSRS5Db21tb24uRG9tLlNvbGlkQ29sb3JCcnVzaCwgTkxSRS5Db21tb24iLCJDb2xvciI6eyIkaWQiOiI0NTAiLCJBIjoyNTUsIlIiOjI1NSwiRyI6MCwiQiI6MH19LCJMaW5lV2VpZ2h0IjowLjAsIkxpbmVUeXBlIjowLCJQYXJlbnRTdHlsZSI6bnVsbH0sIlBhcmVudFN0eWxlIjpudWxsfSwiTWlkZGxlVGllclNoYXBlU3R5bGUiOnsiJGlkIjoiNDUxIiwiTWFyZ2luIjp7IiRpZCI6IjQ1MiIsIlRvcCI6MC4wLCJMZWZ0IjoxMC4wLCJSaWdodCI6MTAuMCwiQm90dG9tIjowLjB9LCJQYWRkaW5nIjp7IiRpZCI6IjQ1MyIsIlRvcCI6NS4wLCJMZWZ0IjoxMy4wLCJSaWdodCI6MTMuMCwiQm90dG9tIjo1LjB9LCJCYWNrZ3JvdW5kIjp7IiRpZCI6IjQ1NCIsIkNvbG9yIjp7IiRpZCI6IjQ1NSIsIkEiOjI1NSwiUiI6NjgsIkciOjg0LCJCIjoxMDZ9fSwiSXNWaXNpYmxlIjp0cnVlLCJXaWR0aCI6ODU4LjAsIkhlaWdodCI6MzAuMCwiQm9yZGVyU3R5bGUiOnsiJGlkIjoiNDU2IiwiTGluZUNvbG9yIjp7IiRpZCI6IjQ1NyIsIiR0eXBlIjoiTkxSRS5Db21tb24uRG9tLlNvbGlkQ29sb3JCcnVzaCwgTkxSRS5Db21tb24iLCJDb2xvciI6eyIkaWQiOiI0NTgiLCJBIjoyNTUsIlIiOjI1NSwiRyI6MCwiQiI6MH19LCJMaW5lV2VpZ2h0IjowLjAsIkxpbmVUeXBlIjowLCJQYXJlbnRTdHlsZSI6bnVsbH0sIlBhcmVudFN0eWxlIjpudWxsfSwiQm90dG9tVGllclNoYXBlU3R5bGUiOnsiJGlkIjoiNDU5IiwiTWFyZ2luIjp7IiRpZCI6IjQ2MCIsIlRvcCI6MC4wLCJMZWZ0IjoxMC4wLCJSaWdodCI6MTAuMCwiQm90dG9tIjowLjB9LCJQYWRkaW5nIjp7IiRpZCI6IjQ2MSIsIlRvcCI6NS4wLCJMZWZ0IjoxMy4wLCJSaWdodCI6MTMuMCwiQm90dG9tIjo1LjB9LCJCYWNrZ3JvdW5kIjp7IiRpZCI6IjQ2MiIsIkNvbG9yIjp7IiRpZCI6IjQ2MyIsIkEiOjI1NSwiUiI6NjgsIkciOjg0LCJCIjoxMDZ9fSwiSXNWaXNpYmxlIjp0cnVlLCJXaWR0aCI6ODU4LjAsIkhlaWdodCI6MzAuMCwiQm9yZGVyU3R5bGUiOnsiJGlkIjoiNDY0IiwiTGluZUNvbG9yIjp7IiRpZCI6IjQ2NSIsIiR0eXBlIjoiTkxSRS5Db21tb24uRG9tLlNvbGlkQ29sb3JCcnVzaCwgTkxSRS5Db21tb24iLCJDb2xvciI6eyIkaWQiOiI0NjYiLCJBIjoyNTUsIlIiOjI1NSwiRyI6MCwiQiI6MH19LCJMaW5lV2VpZ2h0IjowLjAsIkxpbmVUeXBlIjowLCJQYXJlbnRTdHlsZSI6bnVsbH0sIlBhcmVudFN0eWxlIjpudWxsfSwiUmlnaHRFbmRDYXBzU3R5bGUiOnsiJGlkIjoiNDY3IiwiRm9udFNldHRpbmdzIjp7IiRpZCI6IjQ2OCIsIkZvbnRTaXplIjoxOCwiRm9udE5hbWUiOiJDYWxpYnJpIiwiSXNCb2xkIjp0cnVlLCJJc0l0YWxpYyI6ZmFsc2UsIklzVW5kZXJsaW5lZCI6ZmFsc2UsIlBhcmVudFN0eWxlIjpudWxsfSwiQXV0b1NpemUiOjAsIkZvcmVncm91bmQiOnsiJGlkIjoiNDY5IiwiQ29sb3IiOnsiJGlkIjoiNDcw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0NzEiLCJUb3AiOjAuMCwiTGVmdCI6MC4wLCJSaWdodCI6MjAuMCwiQm90dG9tIjowLjB9LCJQYWRkaW5nIjp7IiRpZCI6IjQ3MiIsIlRvcCI6MC4wLCJMZWZ0IjowLjAsIlJpZ2h0IjowLjAsIkJvdHRvbSI6MC4wfSwiQmFja2dyb3VuZCI6eyIkaWQiOiI0NzMiLCJDb2xvciI6eyIkcmVmIjoiMTUifX0sIklzVmlzaWJsZSI6dHJ1ZSwiV2lkdGgiOjAuMCwiSGVpZ2h0IjowLjAsIkJvcmRlclN0eWxlIjpudWxsLCJQYXJlbnRTdHlsZSI6bnVsbH0sIkxlZnRFbmRDYXBzU3R5bGUiOnsiJGlkIjoiNDc0IiwiRm9udFNldHRpbmdzIjp7IiRpZCI6IjQ3NSIsIkZvbnRTaXplIjoxOCwiRm9udE5hbWUiOiJDYWxpYnJpIiwiSXNCb2xkIjp0cnVlLCJJc0l0YWxpYyI6ZmFsc2UsIklzVW5kZXJsaW5lZCI6ZmFsc2UsIlBhcmVudFN0eWxlIjpudWxsfSwiQXV0b1NpemUiOjAsIkZvcmVncm91bmQiOnsiJGlkIjoiNDc2IiwiQ29sb3IiOnsiJGlkIjoiNDc3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0NzgiLCJUb3AiOjAuMCwiTGVmdCI6MzkuNTA2NjY2NjY2NjY2NjYxLCJSaWdodCI6MC4wLCJCb3R0b20iOjAuMH0sIlBhZGRpbmciOnsiJGlkIjoiNDc5IiwiVG9wIjowLjAsIkxlZnQiOjAuMCwiUmlnaHQiOjAuMCwiQm90dG9tIjowLjB9LCJCYWNrZ3JvdW5kIjp7IiRpZCI6IjQ4MCIsIkNvbG9yIjp7IiRyZWYiOiIxNSJ9fSwiSXNWaXNpYmxlIjp0cnVlLCJXaWR0aCI6MC4wLCJIZWlnaHQiOjAuMCwiQm9yZGVyU3R5bGUiOm51bGwsIlBhcmVudFN0eWxlIjpudWxsfSwiVG9kYXlUZXh0U3R5bGUiOnsiJGlkIjoiNDgxIiwiRm9udFNldHRpbmdzIjp7IiRpZCI6IjQ4MiIsIkZvbnRTaXplIjoxMiwiRm9udE5hbWUiOiJDYWxpYnJpIiwiSXNCb2xkIjpmYWxzZSwiSXNJdGFsaWMiOmZhbHNlLCJJc1VuZGVybGluZWQiOmZhbHNlLCJQYXJlbnRTdHlsZSI6bnVsbH0sIkF1dG9TaXplIjowLCJGb3JlZ3JvdW5kIjp7IiRpZCI6IjQ4MyIsIkNvbG9yIjp7IiRpZCI6IjQ4N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0ODUiLCJUb3AiOjAuMCwiTGVmdCI6MC4wLCJSaWdodCI6MC4wLCJCb3R0b20iOjAuMH0sIlBhZGRpbmciOnsiJGlkIjoiNDg2IiwiVG9wIjowLjAsIkxlZnQiOjAuMCwiUmlnaHQiOjAuMCwiQm90dG9tIjowLjB9LCJCYWNrZ3JvdW5kIjp7IiRpZCI6IjQ4NyIsIkNvbG9yIjp7IiRyZWYiOiIxNSJ9fSwiSXNWaXNpYmxlIjp0cnVlLCJXaWR0aCI6MC4wLCJIZWlnaHQiOjAuMCwiQm9yZGVyU3R5bGUiOm51bGwsIlBhcmVudFN0eWxlIjpudWxsfSwiVG9kYXlNYXJrZXJTdHlsZSI6eyIkaWQiOiI0ODgiLCJNYXJnaW4iOnsiJGlkIjoiNDg5IiwiVG9wIjowLjAsIkxlZnQiOjAuMCwiUmlnaHQiOjAuMCwiQm90dG9tIjowLjB9LCJQYWRkaW5nIjp7IiRpZCI6IjQ5MCIsIlRvcCI6MC4wLCJMZWZ0IjowLjAsIlJpZ2h0IjowLjAsIkJvdHRvbSI6MC4wfSwiQmFja2dyb3VuZCI6eyIkaWQiOiI0OTEiLCJDb2xvciI6eyIkaWQiOiI0OTIiLCJBIjoyNTUsIlIiOjI1NSwiRyI6MCwiQiI6MH19LCJJc1Zpc2libGUiOnRydWUsIldpZHRoIjowLjAsIkhlaWdodCI6MC4wLCJCb3JkZXJTdHlsZSI6bnVsbCwiUGFyZW50U3R5bGUiOm51bGx9LCJTY2FsZVN0eWxlIjp7IiRpZCI6IjQ5MyIsIlNoYXBlIjo1LCJTaG93U2VnbWVudFNlcGFyYXRvcnMiOnRydWUsIlNlZ21lbnRTZXBhcmF0b3JPcGFjaXR5IjozMCwiSGFzQmVlblZpc2libGVCZWZvcmUiOnRydWUsIkZvbnRTZXR0aW5ncyI6eyIkaWQiOiI0OTQiLCJGb250U2l6ZSI6MTIsIkZvbnROYW1lIjoiQ2FsaWJyaSIsIklzQm9sZCI6ZmFsc2UsIklzSXRhbGljIjpmYWxzZSwiSXNVbmRlcmxpbmVkIjpmYWxzZSwiUGFyZW50U3R5bGUiOm51bGx9LCJBdXRvU2l6ZSI6MCwiRm9yZWdyb3VuZCI6eyIkaWQiOiI0OTUiLCJDb2xvciI6eyIkaWQiOiI0OTY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k3IiwiVG9wIjowLjAsIkxlZnQiOjUuMCwiUmlnaHQiOjAuMCwiQm90dG9tIjowLjB9LCJQYWRkaW5nIjp7IiRpZCI6IjQ5OCIsIlRvcCI6MC4wLCJMZWZ0IjowLjAsIlJpZ2h0IjowLjAsIkJvdHRvbSI6MC4wfSwiQmFja2dyb3VuZCI6eyIkaWQiOiI0OTkiLCJDb2xvciI6eyIkcmVmIjoiMTUifX0sIklzVmlzaWJsZSI6dHJ1ZSwiV2lkdGgiOjAuMCwiSGVpZ2h0IjowLjAsIkJvcmRlclN0eWxlIjpudWxsLCJQYXJlbnRTdHlsZSI6bnVsbH0sIlNpbmdsZVNjYWxlU2hhcGVTdHlsZSI6eyIkaWQiOiI1MDAiLCJTaGFwZSI6MCwiSGVpZ2h0IjowLjB9LCJNaWRkbGVUaWVyU2NhbGVTdHlsZSI6eyIkaWQiOiI1MDEiLCJTaGFwZSI6NSwiU2hvd1NlZ21lbnRTZXBhcmF0b3JzIjp0cnVlLCJTZWdtZW50U2VwYXJhdG9yT3BhY2l0eSI6MzAsIkhhc0JlZW5WaXNpYmxlQmVmb3JlIjpmYWxzZSwiRm9udFNldHRpbmdzIjp7IiRpZCI6IjUwMiIsIkZvbnRTaXplIjoxMiwiRm9udE5hbWUiOiJDYWxpYnJpIiwiSXNCb2xkIjpmYWxzZSwiSXNJdGFsaWMiOmZhbHNlLCJJc1VuZGVybGluZWQiOmZhbHNlLCJQYXJlbnRTdHlsZSI6bnVsbH0sIkF1dG9TaXplIjowLCJGb3JlZ3JvdW5kIjp7IiRpZCI6IjUwMyIsIkNvbG9yIjp7IiRpZCI6IjUwNC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1MDUiLCJUb3AiOjAuMCwiTGVmdCI6NS4wLCJSaWdodCI6MC4wLCJCb3R0b20iOjAuMH0sIlBhZGRpbmciOnsiJGlkIjoiNTA2IiwiVG9wIjowLjAsIkxlZnQiOjAuMCwiUmlnaHQiOjAuMCwiQm90dG9tIjowLjB9LCJCYWNrZ3JvdW5kIjp7IiRpZCI6IjUwNyIsIkNvbG9yIjp7IiRpZCI6IjUwOCIsIkEiOjAsIlIiOjAsIkciOjAsIkIiOjB9fSwiSXNWaXNpYmxlIjpmYWxzZSwiV2lkdGgiOjAuMCwiSGVpZ2h0IjowLjAsIkJvcmRlclN0eWxlIjpudWxsLCJQYXJlbnRTdHlsZSI6bnVsbH0sIkJvdHRvbVRpZXJTY2FsZVN0eWxlIjp7IiRpZCI6IjUwOSIsIlNoYXBlIjo1LCJTaG93U2VnbWVudFNlcGFyYXRvcnMiOnRydWUsIlNlZ21lbnRTZXBhcmF0b3JPcGFjaXR5IjozMCwiSGFzQmVlblZpc2libGVCZWZvcmUiOmZhbHNlLCJGb250U2V0dGluZ3MiOnsiJGlkIjoiNTEwIiwiRm9udFNpemUiOjEyLCJGb250TmFtZSI6IkNhbGlicmkiLCJJc0JvbGQiOmZhbHNlLCJJc0l0YWxpYyI6ZmFsc2UsIklzVW5kZXJsaW5lZCI6ZmFsc2UsIlBhcmVudFN0eWxlIjpudWxsfSwiQXV0b1NpemUiOjAsIkZvcmVncm91bmQiOnsiJGlkIjoiNTExIiwiQ29sb3IiOnsiJGlkIjoiNTE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UxMyIsIlRvcCI6MC4wLCJMZWZ0Ijo1LjAsIlJpZ2h0IjowLjAsIkJvdHRvbSI6MC4wfSwiUGFkZGluZyI6eyIkaWQiOiI1MTQiLCJUb3AiOjAuMCwiTGVmdCI6MC4wLCJSaWdodCI6MC4wLCJCb3R0b20iOjAuMH0sIkJhY2tncm91bmQiOnsiJGlkIjoiNTE1IiwiQ29sb3IiOnsiJGlkIjoiNTE2IiwiQSI6MCwiUiI6MCwiRyI6MCwiQiI6MH19LCJJc1Zpc2libGUiOmZhbHNlLCJXaWR0aCI6MC4wLCJIZWlnaHQiOjAuMCwiQm9yZGVyU3R5bGUiOm51bGwsIlBhcmVudFN0eWxlIjpudWxsfSwiRWxhcHNlZFRpbWVCYWNrZ3JvdW5kIjp7IiRpZCI6IjUxNyIsIkNvbG9yIjp7IiRpZCI6IjUxOCIsIkEiOjc3LCJSIjoyNTUsIkciOjAsIkIiOjB9fSwiQXBwZW5kWWVhck9uWWVhckNoYW5nZSI6dHJ1ZSwiRWxhcHNlZFRpbWVGb3JtYXQiOjEsIlRvZGF5TWFya2VyUG9zaXRpb24iOjMsIlF1aWNrUG9zaXRpb24iOjMsIkFic29sdXRlUG9zaXRpb24iOjYwLjEwNzMyMjcsIk1hcmdpbiI6eyIkaWQiOiI1MTkiLCJUb3AiOjAuMCwiTGVmdCI6MTAuMCwiUmlnaHQiOjEwLjAsIkJvdHRvbSI6MC4wfSwiUGFkZGluZyI6eyIkaWQiOiI1MjAiLCJUb3AiOjAuMCwiTGVmdCI6MC4wLCJSaWdodCI6MC4wLCJCb3R0b20iOjAuMH0sIkJhY2tncm91bmQiOnsiJGlkIjoiNTIxIiwiQ29sb3IiOnsiJGlkIjoiNTIyIiwiQSI6MjU1LCJSIjozMSwiRyI6NzMsIkIiOjEyNX19LCJJc1Zpc2libGUiOnRydWUsIldpZHRoIjowLjAsIkhlaWdodCI6MC4wLCJCb3JkZXJTdHlsZSI6bnVsbCwiUGFyZW50U3R5bGUiOm51bGx9LCJEZWZhdWx0TWlsZXN0b25lU3R5bGUiOnsiJGlkIjoiNTIzIiwiU2hhcGUiOjksIkNvbm5lY3Rvck1hcmdpbiI6eyIkaWQiOiI1MjQiLCJUb3AiOjAuMCwiTGVmdCI6Mi4wLCJSaWdodCI6Mi4wLCJCb3R0b20iOjAuMH0sIkNvbm5lY3RvclN0eWxlIjp7IiRpZCI6IjUyNSIsIkxpbmVDb2xvciI6eyIkaWQiOiI1MjYiLCIkdHlwZSI6Ik5MUkUuQ29tbW9uLkRvbS5Tb2xpZENvbG9yQnJ1c2gsIE5MUkUuQ29tbW9uIiwiQ29sb3IiOnsiJGlkIjoiNTI3IiwiQSI6MTI3LCJSIjozMSwiRyI6NzMsIkIiOjEyNn19LCJMaW5lV2VpZ2h0IjoxLjAsIkxpbmVUeXBlIjowLCJQYXJlbnRTdHlsZSI6bnVsbH0sIklzQmVsb3dUaW1lYmFuZCI6ZmFsc2UsIlBvc2l0aW9uT25UYXNrIjowLCJIaWRlRGF0ZSI6ZmFsc2UsIlNoYXBlU2l6ZSI6MSwiU3BhY2luZyI6Mi4wLCJQYWRkaW5nIjp7IiRpZCI6IjUyOCIsIlRvcCI6Ny4wLCJMZWZ0IjozLjAsIlJpZ2h0IjowLjAsIkJvdHRvbSI6Mi4wfSwiU2hhcGVTdHlsZSI6eyIkaWQiOiI1MjkiLCJNYXJnaW4iOnsiJGlkIjoiNTMwIiwiVG9wIjowLjAsIkxlZnQiOjAuMCwiUmlnaHQiOjAuMCwiQm90dG9tIjowLjB9LCJQYWRkaW5nIjp7IiRpZCI6IjUzMSIsIlRvcCI6MC4wLCJMZWZ0IjowLjAsIlJpZ2h0IjowLjAsIkJvdHRvbSI6MC4wfSwiQmFja2dyb3VuZCI6eyIkaWQiOiI1MzIiLCJDb2xvciI6eyIkaWQiOiI1MzMiLCJBIjoyNTUsIlIiOjAsIkciOjExNCwiQiI6MTg4fX0sIklzVmlzaWJsZSI6dHJ1ZSwiV2lkdGgiOjE4LjAsIkhlaWdodCI6MjAuMCwiQm9yZGVyU3R5bGUiOnsiJGlkIjoiNTM0IiwiTGluZUNvbG9yIjp7IiRpZCI6IjUzNSIsIiR0eXBlIjoiTkxSRS5Db21tb24uRG9tLlNvbGlkQ29sb3JCcnVzaCwgTkxSRS5Db21tb24iLCJDb2xvciI6eyIkaWQiOiI1MzYiLCJBIjoyNTUsIlIiOjI1NSwiRyI6MCwiQiI6MH19LCJMaW5lV2VpZ2h0IjowLjAsIkxpbmVUeXBlIjowLCJQYXJlbnRTdHlsZSI6bnVsbH0sIlBhcmVudFN0eWxlIjpudWxsfSwiVGl0bGVTdHlsZSI6eyIkaWQiOiI1MzciLCJGb250U2V0dGluZ3MiOnsiJGlkIjoiNTM4IiwiRm9udFNpemUiOjExLCJGb250TmFtZSI6IkNhbGlicmkiLCJJc0JvbGQiOnRydWUsIklzSXRhbGljIjpmYWxzZSwiSXNVbmRlcmxpbmVkIjpmYWxzZSwiUGFyZW50U3R5bGUiOm51bGx9LCJBdXRvU2l6ZSI6MCwiRm9yZWdyb3VuZCI6eyIkaWQiOiI1MzkiLCJDb2xvciI6eyIkaWQiOiI1NDA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TQxIiwiVG9wIjowLjAsIkxlZnQiOjAuMCwiUmlnaHQiOjAuMCwiQm90dG9tIjowLjB9LCJQYWRkaW5nIjp7IiRpZCI6IjU0MiIsIlRvcCI6MC4wLCJMZWZ0IjowLjAsIlJpZ2h0IjowLjAsIkJvdHRvbSI6MC4wfSwiQmFja2dyb3VuZCI6eyIkaWQiOiI1NDMiLCJDb2xvciI6eyIkcmVmIjoiMTUifX0sIklzVmlzaWJsZSI6dHJ1ZSwiV2lkdGgiOjAuMCwiSGVpZ2h0IjowLjAsIkJvcmRlclN0eWxlIjpudWxsLCJQYXJlbnRTdHlsZSI6bnVsbH0sIkRhdGVTdHlsZSI6eyIkaWQiOiI1NDQiLCJGb250U2V0dGluZ3MiOnsiJGlkIjoiNTQ1IiwiRm9udFNpemUiOjEwLCJGb250TmFtZSI6IkNhbGlicmkiLCJJc0JvbGQiOmZhbHNlLCJJc0l0YWxpYyI6ZmFsc2UsIklzVW5kZXJsaW5lZCI6ZmFsc2UsIlBhcmVudFN0eWxlIjpudWxsfSwiQXV0b1NpemUiOjAsIkZvcmVncm91bmQiOnsiJGlkIjoiNTQ2IiwiQ29sb3IiOnsiJGlkIjoiNTQ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1NDgiLCJUb3AiOjAuMCwiTGVmdCI6MC4wLCJSaWdodCI6MC4wLCJCb3R0b20iOjAuMH0sIlBhZGRpbmciOnsiJGlkIjoiNTQ5IiwiVG9wIjowLjAsIkxlZnQiOjAuMCwiUmlnaHQiOjAuMCwiQm90dG9tIjowLjB9LCJCYWNrZ3JvdW5kIjp7IiRpZCI6IjU1MCIsIkNvbG9yIjp7IiRyZWYiOiIxNSJ9fSwiSXNWaXNpYmxlIjp0cnVlLCJXaWR0aCI6MC4wLCJIZWlnaHQiOjAuMCwiQm9yZGVyU3R5bGUiOm51bGwsIlBhcmVudFN0eWxlIjpudWxsfSwiRGF0ZUZvcm1hdCI6eyIkaWQiOiI1NTE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yIiwiRm9ybWF0IjowLCJJc1Zpc2libGUiOmZhbHNlLCJMYXN0S25vd25WaXNpYmlsaXR5U3RhdGUiOmZhbHNlfSwiSXNWaXNpYmxlIjp0cnVlLCJQYXJlbnRTdHlsZSI6bnVsbH0sIkRlZmF1bHRUYXNrU3R5bGUiOnsiJGlkIjoiNTUzIiwiU2hhcGUiOjgsIlNoYXBlVGhpY2tuZXNzIjoxLCJEdXJhdGlvbkZvcm1hdCI6MCwiSW5jbHVkZU5vbldvcmtpbmdEYXlzSW5EdXJhdGlvbiI6ZmFsc2UsIlBlcmNlbnRhZ2VDb21wbGV0ZVN0eWxlIjp7IiRpZCI6IjU1NCIsIkZvbnRTZXR0aW5ncyI6eyIkaWQiOiI1NTU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HJlZiI6IjEyIn0sIlBhZGRpbmciOnsiJHJlZiI6IjEzIn0sIkJhY2tncm91bmQiOnsiJHJlZiI6IjE0In0sIklzVmlzaWJsZSI6dHJ1ZSwiV2lkdGgiOjAuMCwiSGVpZ2h0IjowLjAsIkJvcmRlclN0eWxlIjpudWxsLCJQYXJlbnRTdHlsZSI6bnVsbH0sIkR1cmF0aW9uU3R5bGUiOnsiJGlkIjoiNTU2IiwiRm9udFNldHRpbmdzIjp7IiRpZCI6IjU1NyIsIkZvbnRTaXplIjoxMCwiRm9udE5hbWUiOiJDYWxpYnJpIiwiSXNCb2xkIjpmYWxzZSwiSXNJdGFsaWMiOmZhbHNlLCJJc1VuZGVybGluZWQiOmZhbHNlLCJQYXJlbnRTdHlsZSI6bnVsbH0sIkF1dG9TaXplIjowLCJGb3JlZ3JvdW5kIjp7IiRyZWYiOiIxOSJ9LCJNYXhXaWR0aCI6MjAwLjAsIk1heEhlaWdodCI6IkluZmluaXR5IiwiU21hcnRGb3JlZ3JvdW5kSXNBY3RpdmUiOmZhbHNlLCJIb3Jpem9udGFsQWxpZ25tZW50IjowLCJWZXJ0aWNhbEFsaWdubWVudCI6MCwiU21hcnRGb3JlZ3JvdW5kIjpudWxsLCJCYWNrZ3JvdW5kRmlsbFR5cGUiOjAsIk1hcmdpbiI6eyIkcmVmIjoiMjEifSwiUGFkZGluZyI6eyIkcmVmIjoiMjIifSwiQmFja2dyb3VuZCI6eyIkcmVmIjoiMjMifSwiSXNWaXNpYmxlIjp0cnVlLCJXaWR0aCI6MC4wLCJIZWlnaHQiOjAuMCwiQm9yZGVyU3R5bGUiOm51bGwsIlBhcmVudFN0eWxlIjpudWxsfSwiSG9yaXpvbnRhbENvbm5lY3RvclN0eWxlIjp7IiRpZCI6IjU1OCIsIkxpbmVDb2xvciI6eyIkcmVmIjoiMjYifSwiTGluZVdlaWdodCI6MS4wLCJMaW5lVHlwZSI6MCwiUGFyZW50U3R5bGUiOm51bGx9LCJWZXJ0aWNhbENvbm5lY3RvclN0eWxlIjp7IiRpZCI6IjU1OSIsIkxpbmVDb2xvciI6eyIkcmVmIjoiMjkifSwiTGluZVdlaWdodCI6MS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U2MCIsIk1hcmdpbiI6eyIkcmVmIjoiMzIifSwiUGFkZGluZyI6eyIkcmVmIjoiMzMifSwiQmFja2dyb3VuZCI6eyIkaWQiOiI1NjEiLCJDb2xvciI6eyIkaWQiOiI1NjIiLCJBIjoyNTUsIlIiOjAsIkciOjExNCwiQiI6MTg4fX0sIklzVmlzaWJsZSI6dHJ1ZSwiV2lkdGgiOjAuMCwiSGVpZ2h0IjoxNi4wLCJCb3JkZXJTdHlsZSI6eyIkaWQiOiI1NjMiLCJMaW5lQ29sb3IiOnsiJGlkIjoiNTY0IiwiJHR5cGUiOiJOTFJFLkNvbW1vbi5Eb20uU29saWRDb2xvckJydXNoLCBOTFJFLkNvbW1vbiIsIkNvbG9yIjp7IiRpZCI6IjU2NSIsIkEiOjI1NSwiUiI6MjU1LCJHIjowLCJCIjowfX0sIkxpbmVXZWlnaHQiOjAuMCwiTGluZVR5cGUiOjAsIlBhcmVudFN0eWxlIjpudWxsfSwiUGFyZW50U3R5bGUiOm51bGx9LCJUaXRsZVN0eWxlIjp7IiRpZCI6IjU2NiIsIkZvbnRTZXR0aW5ncyI6eyIkaWQiOiI1NjciLCJGb250U2l6ZSI6MTEsIkZvbnROYW1lIjoiQ2FsaWJyaSIsIklzQm9sZCI6dHJ1ZSwiSXNJdGFsaWMiOmZhbHNlLCJJc1VuZGVybGluZWQiOmZhbHNlLCJQYXJlbnRTdHlsZSI6bnVsbH0sIkF1dG9TaXplIjowLCJGb3JlZ3JvdW5kIjp7IiRpZCI6IjU2OCIsIkNvbG9yIjp7IiRpZCI6IjU2OSIsIkEiOjI1NSwiUiI6MCwiRyI6MCwiQiI6MH19LCJNYXhXaWR0aCI6OTYwLjAsIk1heEhlaWdodCI6IkluZmluaXR5IiwiU21hcnRGb3JlZ3JvdW5kSXNBY3RpdmUiOmZhbHNlLCJIb3Jpem9udGFsQWxpZ25tZW50IjoxLCJWZXJ0aWNhbEFsaWdubWVudCI6MCwiU21hcnRGb3JlZ3JvdW5kIjpudWxsLCJCYWNrZ3JvdW5kRmlsbFR5cGUiOjAsIk1hcmdpbiI6eyIkcmVmIjoiNDMifSwiUGFkZGluZyI6eyIkcmVmIjoiNDQifSwiQmFja2dyb3VuZCI6eyIkaWQiOiI1NzAiLCJDb2xvciI6eyIkcmVmIjoiMTUifX0sIklzVmlzaWJsZSI6dHJ1ZSwiV2lkdGgiOjAuMCwiSGVpZ2h0IjowLjAsIkJvcmRlclN0eWxlIjpudWxsLCJQYXJlbnRTdHlsZSI6bnVsbH0sIkRhdGVTdHlsZSI6eyIkaWQiOiI1NzEiLCJGb250U2V0dGluZ3MiOnsiJGlkIjoiNTcyIiwiRm9udFNpemUiOjEwLCJGb250TmFtZSI6IkNhbGlicmkiLCJJc0JvbGQiOmZhbHNlLCJJc0l0YWxpYyI6ZmFsc2UsIklzVW5kZXJsaW5lZCI6ZmFsc2UsIlBhcmVudFN0eWxlIjpudWxsfSwiQXV0b1NpemUiOjAsIkZvcmVncm91bmQiOnsiJGlkIjoiNTczIiwiQ29sb3IiOnsiJGlkIjoiNTc0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NTIifSwiUGFkZGluZyI6eyIkcmVmIjoiNTMifSwiQmFja2dyb3VuZCI6eyIkaWQiOiI1NzUiLCJDb2xvciI6eyIkcmVmIjoiMTUifX0sIklzVmlzaWJsZSI6dHJ1ZSwiV2lkdGgiOjAuMCwiSGVpZ2h0IjowLjAsIkJvcmRlclN0eWxlIjpudWxsLCJQYXJlbnRTdHlsZSI6bnVsbH0sIkRhdGVGb3JtYXQiOnsiJGlkIjoiNTc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3NyIsIkZvcm1hdCI6MCwiSXNWaXNpYmxlIjpmYWxzZSwiTGFzdEtub3duVmlzaWJpbGl0eVN0YXRlIjpmYWxzZX0sIklzVmlzaWJsZSI6dHJ1ZSwiUGFyZW50U3R5bGUiOm51bGwsIl9leHBsaWNpdGx5U2V0Ijp7IiRpZCI6IjU3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NTc5IiwiR3JpZGxpbmVTdHlsZSI6eyIkaWQiOiI1ODAiLCJMaW5lQ29sb3IiOnsiJGlkIjoiNTgxIiwiJHR5cGUiOiJOTFJFLkNvbW1vbi5Eb20uU29saWRDb2xvckJydXNoLCBOTFJFLkNvbW1vbiIsIkNvbG9yIjp7IiRpZCI6IjU4MiIsIkEiOjM4LCJSIjo5MSwiRyI6MTU1LCJCIjoyMTN9fSwiTGluZVdlaWdodCI6MS4wLCJMaW5lVHlwZSI6MCwiUGFyZW50U3R5bGUiOm51bGx9LCJNYXJnaW4iOnsiJGlkIjoiNTgzIiwiVG9wIjowLjAsIkxlZnQiOjAuMCwiUmlnaHQiOjAuMCwiQm90dG9tIjowLjB9LCJQYWRkaW5nIjp7IiRpZCI6IjU4NCIsIlRvcCI6MC4wLCJMZWZ0IjowLjAsIlJpZ2h0IjowLjAsIkJvdHRvbSI6MC4wfSwiQmFja2dyb3VuZCI6bnVsbCwiSXNWaXNpYmxlIjp0cnVlLCJXaWR0aCI6MC4wLCJIZWlnaHQiOjAuMCwiQm9yZGVyU3R5bGUiOnsiJGlkIjoiNTg1IiwiTGluZUNvbG9yIjpudWxsLCJMaW5lV2VpZ2h0IjowLjAsIkxpbmVUeXBlIjowLCJQYXJlbnRTdHlsZSI6bnVsbH0sIlBhcmVudFN0eWxlIjpudWxsfSwiQWN0aXZpdHlMaW5lUGFuZWxTdHlsZSI6eyIkaWQiOiI1ODYiLCJBY3Rpdml0eUxpbmVTdHlsZSI6eyIkaWQiOiI1ODciLCJMaW5lQ29sb3IiOnsiJGlkIjoiNTg4IiwiJHR5cGUiOiJOTFJFLkNvbW1vbi5Eb20uU29saWRDb2xvckJydXNoLCBOTFJFLkNvbW1vbiIsIkNvbG9yIjp7IiRpZCI6IjU4OSIsIkEiOjM4LCJSIjo2OCwiRyI6MTE0LCJCIjoxOTZ9fSwiTGluZVdlaWdodCI6MS4wLCJMaW5lVHlwZSI6MCwiUGFyZW50U3R5bGUiOm51bGx9LCJNYXJnaW4iOnsiJGlkIjoiNTkwIiwiVG9wIjowLjAsIkxlZnQiOjAuMCwiUmlnaHQiOjAuMCwiQm90dG9tIjowLjB9LCJQYWRkaW5nIjp7IiRpZCI6IjU5MSIsIlRvcCI6MC4wLCJMZWZ0IjowLjAsIlJpZ2h0IjowLjAsIkJvdHRvbSI6MC4wfSwiQmFja2dyb3VuZCI6bnVsbCwiSXNWaXNpYmxlIjp0cnVlLCJXaWR0aCI6MC4wLCJIZWlnaHQiOjAuMCwiQm9yZGVyU3R5bGUiOnsiJGlkIjoiNTkyIiwiTGluZUNvbG9yIjpudWxsLCJMaW5lV2VpZ2h0IjowLjAsIkxpbmVUeXBlIjowLCJQYXJlbnRTdHlsZSI6bnVsbH0sIlBhcmVudFN0eWxlIjpudWxsfSwiU2hvd0VsYXBzZWRUaW1lR3JhZGllbnRTdHlsZSI6ZmFsc2UsIlRpbWViYW5kUmVzZXJ2ZWRMZWZ0QXJlYVN0eWxlIjp7IiRpZCI6IjU5MyIsIkFjdGl2aXR5SGVhZGVyV2lkdGgiOjAuMCwiSXNTZXQiOmZhbHNlfSwiRGVmYXVsdFN3aW1sYW5lU3R5bGUiOm51bGx9LCJTY2FsZSI6bnVsbCwiU2NhbGVWMiI6eyIkaWQiOiI1OTQiLCJTdGFydERhdGUiOiIwMDAxLTAxLTAxVDAwOjAwOjAwIiwiRW5kRGF0ZSI6IjIwMjQtMDYtMzBUMjM6NTk6MDAiLCJBdXRvRGF0ZVJhbmdlIjp0cnVlLCJXb3JraW5nRGF5cyI6MzEsIkZpc2NhbFllYXIiOnsiJGlkIjoiNTk1IiwiU3RhcnRNb250aCI6MSwiVXNlU3RhcnRpbmdZZWFyRm9yTnVtYmVyaW5nIjp0cnVlLCJTaG93RmlzY2FsWWVhckxhYmVsIjp0cnVlfSwiVG9kYXlNYXJrZXJUZXh0IjoiVG9kYXkiLCJBdXRvU2NhbGVUeXBlIjp0cnVlLCJUaW1lYmFuZFNjYWxlcyI6eyIkaWQiOiI1OTYiLCJUb3BTY2FsZUxheWVyIjp7IiRpZCI6IjU5NyIsIkZvcm1hdCI6Ik1NTSIsIlR5cGUiOjJ9LCJNaWRkbGVTY2FsZUxheWVyIjp7IiRpZCI6IjU5OCIsIkZvcm1hdCI6bnVsbCwiVHlwZSI6MH0sIkJvdHRvbVNjYWxlTGF5ZXIiOnsiJGlkIjoiNTk5IiwiRm9ybWF0IjpudWxsLCJUeXBlIjowfX19LCJNaWxlc3RvbmVzIjpbXSwiVGFza3MiOltdLCJTd2ltbGFuZXMiOltdLCJNc1Byb2plY3RJdGVtc1RyZWUiOnsiJGlkIjoiNjAwIiwiUm9vdCI6eyJJbXBvcnRJZCI6bnVsbCwiSXNJbXBvcnRlZCI6ZmFsc2UsIkNoaWxkcmVuIjpbXX19LCJNZXRhZGF0YSI6eyIkaWQiOiI2MDEiLCJTb3VyY2VUZW1wbGF0ZSI6IntcIiRpZFwiOlwiMVwiLFwiSWRcIjpcIjhhZjI0MjAwLTk2YzktNDllZi04MjMxLTI1ZWM2ZjY3NGNkY1wiLFwiQ3VsdHVyZUluZm9OYW1lXCI6XCJlbi1VU1wiLFwiVmVyc2lvblwiOntcIiRpZFwiOlwiMlwiLFwiVGVtcGxhdGVEb21WZXJzaW9uXCI6XCIxLjIuMFwifSxcIkVmZmVjdFwiOjEsXCJTdHlsZVwiOntcIiRpZFwiOlwiM1wiLFwiVGltZWJhbmRTdHlsZVwiOntcIiRpZFwiOlwiNFwiLFwiU2NhbGVNYXJraW5nXCI6MCxcIlNoYXBlXCI6MTcsXCJTaGFwZVN0eWxlXCI6e1wiJGlkXCI6XCI1XCIsXCJNYXJnaW5cIjp7XCIkaWRcIjpcIjZcIixcIlRvcFwiOjAuMCxcIkxlZnRcIjoxMC4wLFwiUmlnaHRcIjoxMC4wLFwiQm90dG9tXCI6MC4wfSxcIlBhZGRpbmdcIjp7XCIkaWRcIjpcIjdcIixcIlRvcFwiOjUuMCxcIkxlZnRcIjoxMy4wLFwiUmlnaHRcIjoxMy4wLFwiQm90dG9tXCI6NS4wfSxcIkJhY2tncm91bmRcIjp7XCIkaWRcIjpcIjhcIixcIkNvbG9yXCI6e1wiJGlkXCI6XCI5XCIsXCJBXCI6MjU1LFwiUlwiOjY4LFwiR1wiOjg0LFwiQlwiOjEwNn19LFwiSXNWaXNpYmxlXCI6dHJ1ZSxcIldpZHRoXCI6ODU4LjAsXCJIZWlnaHRcIjozMC4wLFwiQm9yZGVyU3R5bGVcIjp7XCIkaWRcIjpcIjEwXCIsXCJMaW5lQ29sb3JcIjp7XCIkaWRcIjpcIjExXCIsXCIkdHlwZVwiOlwiTkxSRS5Db21tb24uRG9tLlNvbGlkQ29sb3JCcnVzaCwgTkxSRS5Db21tb25cIixcIkNvbG9yXCI6e1wiJGlkXCI6XCIxMlwiLFwiQVwiOjI1NSxcIlJcIjoyNTUsXCJHXCI6MCxcIkJcIjowfX0sXCJMaW5lV2VpZ2h0XCI6MC4wLFwiTGluZVR5cGVcIjowfX0sXCJNaWRkbGVUaWVyU2hhcGVTdHlsZVwiOntcIiRpZFwiOlwiMTNcIixcIk1hcmdpblwiOntcIiRpZFwiOlwiMTRcIixcIlRvcFwiOjAuMCxcIkxlZnRcIjoxMC4wLFwiUmlnaHRcIjoxMC4wLFwiQm90dG9tXCI6MC4wfSxcIlBhZGRpbmdcIjp7XCIkaWRcIjpcIjE1XCIsXCJUb3BcIjo1LjAsXCJMZWZ0XCI6MTMuMCxcIlJpZ2h0XCI6MTMuMCxcIkJvdHRvbVwiOjUuMH0sXCJCYWNrZ3JvdW5kXCI6e1wiJGlkXCI6XCIxNlwiLFwiQ29sb3JcIjp7XCIkaWRcIjpcIjE3XCIsXCJBXCI6MjU1LFwiUlwiOjY4LFwiR1wiOjg0LFwiQlwiOjEwNn19LFwiSXNWaXNpYmxlXCI6dHJ1ZSxcIldpZHRoXCI6ODU4LjAsXCJIZWlnaHRcIjoz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1LjAsXCJMZWZ0XCI6MTMuMCxcIlJpZ2h0XCI6MTMuMCxcIkJvdHRvbVwiOjUuMH0sXCJCYWNrZ3JvdW5kXCI6e1wiJGlkXCI6XCIyNFwiLFwiQ29sb3JcIjp7XCIkaWRcIjpcIjI1XCIsXCJBXCI6MjU1LFwiUlwiOjY4LFwiR1wiOjg0LFwiQlwiOjEwNn19LFwiSXNWaXNpYmxlXCI6dHJ1ZSxcIldpZHRoXCI6ODU4LjAsXCJIZWlnaHRcIjozMC4wLFwiQm9yZGVyU3R5bGVcIjp7XCIkaWRcIjpcIjI2XCIsXCJMaW5lQ29sb3JcIjp7XCIkaWRcIjpcIjI3XCIsXCIkdHlwZVwiOlwiTkxSRS5Db21tb24uRG9tLlNvbGlkQ29sb3JCcnVzaCwgTkxSRS5Db21tb25cIixcIkNvbG9yXCI6e1wiJGlkXCI6XCIyOFwiLFwiQVwiOjI1NSxcIlJcIjoyNTUsXCJHXCI6MCxcIkJcIjowfX0sXCJMaW5lV2VpZ2h0XCI6MC4wLFwiTGluZVR5cGVcIjowfX0sXCJSaWdodEVuZENhcHNTdHlsZVwiOntcIiRpZFwiOlwiMjlcIixcIkZvbnRTZXR0aW5nc1wiOntcIiRpZFwiOlwiMzBcIixcIkZvbnRTaXplXCI6MTgsXCJGb250TmFtZVwiOlwiQ2FsaWJyaVwiLFwiSXNCb2xkXCI6dHJ1ZSxcIklzSXRhbGljXCI6ZmFsc2UsXCJJc1VuZGVybGluZWRcIjpmYWxzZX0sXCJBdXRvU2l6ZVwiOjAsXCJGb3JlZ3JvdW5kXCI6e1wiJGlkXCI6XCIzMVwiLFwiQ29sb3JcIjp7XCIkaWRcIjpcIjMy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MzXCIsXCJUb3BcIjowLjAsXCJMZWZ0XCI6MC4wLFwiUmlnaHRcIjoyMC4wLFwiQm90dG9tXCI6MC4wfSxcIlBhZGRpbmdcIjp7XCIkaWRcIjpcIjM0XCIsXCJUb3BcIjowLjAsXCJMZWZ0XCI6MC4wLFwiUmlnaHRcIjowLjAsXCJCb3R0b21cIjowLjB9LFwiQmFja2dyb3VuZFwiOntcIiRpZFwiOlwiMzVcIixcIkNvbG9yXCI6e1wiJGlkXCI6XCIzNlwiLFwiQVwiOjAsXCJSXCI6MCxcIkdcIjowLFwiQlwiOjB9fSxcIklzVmlzaWJsZVwiOnRydWUsXCJXaWR0aFwiOjAuMCxcIkhlaWdodFwiOjAuMCxcIkJvcmRlclN0eWxlXCI6bnVsbH0sXCJMZWZ0RW5kQ2Fwc1N0eWxlXCI6e1wiJGlkXCI6XCIzN1wiLFwiRm9udFNldHRpbmdzXCI6e1wiJGlkXCI6XCIzOFwiLFwiRm9udFNpemVcIjoxOCxcIkZvbnROYW1lXCI6XCJDYWxpYnJpXCIsXCJJc0JvbGRcIjp0cnVlLFwiSXNJdGFsaWNcIjpmYWxzZSxcIklzVW5kZXJsaW5lZFwiOmZhbHNlfSxcIkF1dG9TaXplXCI6MCxcIkZvcmVncm91bmRcIjp7XCIkaWRcIjpcIjM5XCIsXCJDb2xvclwiOntcIiRpZFwiOlwiNDBcIixcIkFcIjoyNTUsXCJSXCI6MjM3LFwiR1wiOjEyNSxcIkJcIjo0OX19LFwiQmFja2dyb3VuZEZpbGxUeXBlXCI6MCxcIk1heFdpZHRoXCI6XCJJbmZpbml0eVwiLFwiTWF4SGVpZ2h0XCI6XCJJbmZpbml0eVwiLFwiU21hcnRGb3JlZ3JvdW5kSXNBY3RpdmVcIjpmYWxzZSxcIkhvcml6b250YWxBbGlnbm1lbnRcIjowLFwiVmVydGljYWxBbGlnbm1lbnRcIjowLFwiU21hcnRGb3JlZ3JvdW5kXCI6bnVsbCxcIk1hcmdpblwiOntcIiRpZFwiOlwiNDFcIixcIlRvcFwiOjAuMCxcIkxlZnRcIjoyMC4wLFwiUmlnaHRcIjowLjAsXCJCb3R0b21cIjowLjB9LFwiUGFkZGluZ1wiOntcIiRpZFwiOlwiNDJcIixcIlRvcFwiOjAuMCxcIkxlZnRcIjowLjAsXCJSaWdodFwiOjAuMCxcIkJvdHRvbVwiOjAuMH0sXCJCYWNrZ3JvdW5kXCI6e1wiJGlkXCI6XCI0M1wiLFwiQ29sb3JcIjp7XCIkcmVmXCI6XCIzNlwifX0sXCJJc1Zpc2libGVcIjp0cnVlLFwiV2lkdGhcIjowLjAsXCJIZWlnaHRcIjowLjAsXCJCb3JkZXJTdHlsZVwiOm51bGx9LFwiVG9kYXlUZXh0U3R5bGVcIjp7XCIkaWRcIjpcIjQ0XCIsXCJGb250U2V0dGluZ3NcIjp7XCIkaWRcIjpcIjQ1XCIsXCJGb250U2l6ZVwiOjEyLFwiRm9udE5hbWVcIjpcIkNhbGlicmlcIixcIklzQm9sZFwiOmZhbHNlLFwiSXNJdGFsaWNcIjpmYWxzZSxcIklzVW5kZXJsaW5lZFwiOmZhbHNlfSxcIkF1dG9TaXplXCI6MCxcIkZvcmVncm91bmRcIjp7XCIkaWRcIjpcIjQ2XCIsXCJDb2xvclwiOntcIiRpZFwiOlwiNDd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NDhcIixcIlRvcFwiOjAuMCxcIkxlZnRcIjowLjAsXCJSaWdodFwiOjAuMCxcIkJvdHRvbVwiOjAuMH0sXCJQYWRkaW5nXCI6e1wiJGlkXCI6XCI0OVwiLFwiVG9wXCI6MC4wLFwiTGVmdFwiOjAuMCxcIlJpZ2h0XCI6MC4wLFwiQm90dG9tXCI6MC4wfSxcIkJhY2tncm91bmRcIjp7XCIkaWRcIjpcIjUwXCIsXCJDb2xvclwiOntcIiRyZWZcIjpcIjM2XCJ9fSxcIklzVmlzaWJsZVwiOnRydWUsXCJXaWR0aFwiOjAuMCxcIkhlaWdodFwiOjAuMCxcIkJvcmRlclN0eWxlXCI6bnVsbH0sXCJUb2RheU1hcmtlclN0eWxlXCI6e1wiJGlkXCI6XCI1MVwiLFwiTWFyZ2luXCI6e1wiJGlkXCI6XCI1MlwiLFwiVG9wXCI6MC4wLFwiTGVmdFwiOjAuMCxcIlJpZ2h0XCI6MC4wLFwiQm90dG9tXCI6MC4wfSxcIlBhZGRpbmdcIjp7XCIkaWRcIjpcIjUzXCIsXCJUb3BcIjowLjAsXCJMZWZ0XCI6MC4wLFwiUmlnaHRcIjowLjAsXCJCb3R0b21cIjowLjB9LFwiQmFja2dyb3VuZFwiOntcIiRpZFwiOlwiNTRcIixcIkNvbG9yXCI6e1wiJGlkXCI6XCI1NVwiLFwiQVwiOjI1NSxcIlJcIjoyNTUsXCJHXCI6MCxcIkJcIjowfX0sXCJJc1Zpc2libGVcIjp0cnVlLFwiV2lkdGhcIjowLjAsXCJIZWlnaHRcIjowLjAsXCJCb3JkZXJTdHlsZVwiOm51bGx9LFwiU2NhbGVTdHlsZVwiOntcIiRpZFwiOlwiNTZcIixcIlNob3dTZWdtZW50U2VwYXJhdG9yc1wiOnRydWUsXCJTZWdtZW50U2VwYXJhdG9yT3BhY2l0eVwiOjMwLFwiU2hhcGVcIjo1LFwiSGFzQmVlblZpc2libGVCZWZvcmVcIjp0cnVlLFwiRm9udFNldHRpbmdzXCI6e1wiJGlkXCI6XCI1N1wiLFwiRm9udFNpemVcIjoxMixcIkZvbnROYW1lXCI6XCJDYWxpYnJpXCIsXCJJc0JvbGRcIjpmYWxzZSxcIklzSXRhbGljXCI6ZmFsc2UsXCJJc1VuZGVybGluZWRcIjpmYWxzZX0sXCJBdXRvU2l6ZVwiOjAsXCJGb3JlZ3JvdW5kXCI6e1wiJGlkXCI6XCI1OFwiLFwiQ29sb3JcIjp7XCIkaWRcIjpcIjU5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wXCIsXCJUb3BcIjowLjAsXCJMZWZ0XCI6NS4wLFwiUmlnaHRcIjowLjAsXCJCb3R0b21cIjowLjB9LFwiUGFkZGluZ1wiOntcIiRpZFwiOlwiNjFcIixcIlRvcFwiOjAuMCxcIkxlZnRcIjowLjAsXCJSaWdodFwiOjAuMCxcIkJvdHRvbVwiOjAuMH0sXCJCYWNrZ3JvdW5kXCI6e1wiJGlkXCI6XCI2MlwiLFwiQ29sb3JcIjp7XCIkcmVmXCI6XCIzNlwifX0sXCJJc1Zpc2libGVcIjp0cnVlLFwiV2lkdGhcIjowLjAsXCJIZWlnaHRcIjowLjAsXCJCb3JkZXJTdHlsZVwiOm51bGx9LFwiTWlkZGxlVGllclNjYWxlU3R5bGVcIjp7XCIkaWRcIjpcIjYzXCIsXCJTaG93U2VnbWVudFNlcGFyYXRvcnNcIjp0cnVlLFwiU2VnbWVudFNlcGFyYXRvck9wYWNpdHlcIjozMCxcIlNoYXBlXCI6NSxcIkhhc0JlZW5WaXNpYmxlQmVmb3JlXCI6ZmFsc2UsXCJGb250U2V0dGluZ3NcIjp7XCIkaWRcIjpcIjY0XCIsXCJGb250U2l6ZVwiOjEyLFwiRm9udE5hbWVcIjpcIkNhbGlicmlcIixcIklzQm9sZFwiOmZhbHNlLFwiSXNJdGFsaWNcIjpmYWxzZSxcIklzVW5kZXJsaW5lZFwiOmZhbHNlfSxcIkF1dG9TaXplXCI6MCxcIkZvcmVncm91bmRcIjp7XCIkaWRcIjpcIjY1XCIsXCJDb2xvclwiOntcIiRpZFwiOlwiNjZ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jdcIixcIlRvcFwiOjAuMCxcIkxlZnRcIjo1LjAsXCJSaWdodFwiOjAuMCxcIkJvdHRvbVwiOjAuMH0sXCJQYWRkaW5nXCI6e1wiJGlkXCI6XCI2OFwiLFwiVG9wXCI6MC4wLFwiTGVmdFwiOjAuMCxcIlJpZ2h0XCI6MC4wLFwiQm90dG9tXCI6MC4wfSxcIkJhY2tncm91bmRcIjp7XCIkaWRcIjpcIjY5XCIsXCJDb2xvclwiOntcIiRpZFwiOlwiNzBcIixcIkFcIjowLFwiUlwiOjAsXCJHXCI6MCxcIkJcIjowfX0sXCJJc1Zpc2libGVcIjpmYWxzZSxcIldpZHRoXCI6MC4wLFwiSGVpZ2h0XCI6MC4wLFwiQm9yZGVyU3R5bGVcIjpudWxsfSxcIkJvdHRvbVRpZXJTY2FsZVN0eWxlXCI6e1wiJGlkXCI6XCI3MVwiLFwiU2hvd1NlZ21lbnRTZXBhcmF0b3JzXCI6dHJ1ZSxcIlNlZ21lbnRTZXBhcmF0b3JPcGFjaXR5XCI6MzAsXCJTaGFwZVwiOjUsXCJIYXNCZWVuVmlzaWJsZUJlZm9yZVwiOmZhbHNlLFwiRm9udFNldHRpbmdzXCI6e1wiJGlkXCI6XCI3MlwiLFwiRm9udFNpemVcIjoxMixcIkZvbnROYW1lXCI6XCJDYWxpYnJpXCIsXCJJc0JvbGRcIjpmYWxzZSxcIklzSXRhbGljXCI6ZmFsc2UsXCJJc1VuZGVybGluZWRcIjpmYWxzZX0sXCJBdXRvU2l6ZVwiOjAsXCJGb3JlZ3JvdW5kXCI6e1wiJGlkXCI6XCI3M1wiLFwiQ29sb3JcIjp7XCIkaWRcIjpcIjc0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c1XCIsXCJUb3BcIjowLjAsXCJMZWZ0XCI6NS4wLFwiUmlnaHRcIjowLjAsXCJCb3R0b21cIjowLjB9LFwiUGFkZGluZ1wiOntcIiRpZFwiOlwiNzZcIixcIlRvcFwiOjAuMCxcIkxlZnRcIjowLjAsXCJSaWdodFwiOjAuMCxcIkJvdHRvbVwiOjAuMH0sXCJCYWNrZ3JvdW5kXCI6e1wiJGlkXCI6XCI3N1wiLFwiQ29sb3JcIjp7XCIkaWRcIjpcIjc4XCIsXCJBXCI6MCxcIlJcIjowLFwiR1wiOjAsXCJCXCI6MH19LFwiSXNWaXNpYmxlXCI6ZmFsc2UsXCJXaWR0aFwiOjAuMCxcIkhlaWdodFwiOjAuMCxcIkJvcmRlclN0eWxlXCI6bnVsbH0sXCJTaW5nbGVTY2FsZVNoYXBlU3R5bGVcIjpudWxsLFwiRWxhcHNlZFRpbWVCYWNrZ3JvdW5kXCI6e1wiJGlkXCI6XCI3OVwiLFwiQ29sb3JcIjp7XCIkaWRcIjpcIjgwXCIsXCJBXCI6NzcsXCJSXCI6MjU1LFwiR1wiOjAsXCJCXCI6MH19LFwiQXBwZW5kWWVhck9uWWVhckNoYW5nZVwiOnRydWUsXCJFbGFwc2VkVGltZUZvcm1hdFwiOjEsXCJUb2RheU1hcmtlclBvc2l0aW9uXCI6MyxcIlF1aWNrUG9zaXRpb25cIjowLFwiQWJzb2x1dGVQb3NpdGlvblwiOjEzNS4wLFwiTWFyZ2luXCI6e1wiJGlkXCI6XCI4MVwiLFwiVG9wXCI6MC4wLFwiTGVmdFwiOjEwLjAsXCJSaWdodFwiOjEwLjAsXCJCb3R0b21cIjowLjB9LFwiUGFkZGluZ1wiOntcIiRpZFwiOlwiODJcIixcIlRvcFwiOjAuMCxcIkxlZnRcIjowLjAsXCJSaWdodFwiOjAuMCxcIkJvdHRvbVwiOjAuMH0sXCJCYWNrZ3JvdW5kXCI6e1wiJGlkXCI6XCI4M1wiLFwiQ29sb3JcIjp7XCIkaWRcIjpcIjg0XCIsXCJBXCI6MjU1LFwiUlwiOjMxLFwiR1wiOjczLFwiQlwiOjEyNX19LFwiSXNWaXNpYmxlXCI6dHJ1ZSxcIldpZHRoXCI6MC4wLFwiSGVpZ2h0XCI6MC4wLFwiQm9yZGVyU3R5bGVcIjpudWxsfSxcIkRlZmF1bHRNaWxlc3RvbmVTdHlsZVwiOntcIiRpZFwiOlwiODVcIixcIlNoYXBlXCI6OSxcIkNvbm5lY3Rvck1hcmdpblwiOntcIiRpZFwiOlwiODZcIixcIlRvcFwiOjAuMCxcIkxlZnRcIjoyLjAsXCJSaWdodFwiOjIuMCxcIkJvdHRvbVwiOjAuMH0sXCJDb25uZWN0b3JTdHlsZVwiOntcIiRpZFwiOlwiODdcIixcIkxpbmVDb2xvclwiOntcIiRpZFwiOlwiODhcIixcIiR0eXBlXCI6XCJOTFJFLkNvbW1vbi5Eb20uU29saWRDb2xvckJydXNoLCBOTFJFLkNvbW1vblwiLFwiQ29sb3JcIjp7XCIkaWRcIjpcIjg5XCIsXCJBXCI6MTI3LFwiUlwiOjMxLFwiR1wiOjczLFwiQlwiOjEyNn19LFwiTGluZVdlaWdodFwiOjEuMCxcIkxpbmVUeXBlXCI6MH0sXCJJc0JlbG93VGltZWJhbmRcIjpmYWxzZSxcIkhpZGVEYXRlXCI6ZmFsc2UsXCJTaGFwZVNpemVcIjoxLFwiU3BhY2luZ1wiOjIuMCxcIlBhZGRpbmdcIjp7XCIkaWRcIjpcIjkwXCIsXCJUb3BcIjo3LjAsXCJMZWZ0XCI6My4wLFwiUmlnaHRcIjowLjAsXCJCb3R0b21cIjoyLjB9LFwiUG9zaXRpb25cIjpudWxsLFwiUG9zaXRpb25PblRhc2tcIjowLFwiU2hhcGVTdHlsZVwiOntcIiRpZFwiOlwiOTFcIixcIk1hcmdpblwiOntcIiRpZFwiOlwiOTJcIixcIlRvcFwiOjAuMCxcIkxlZnRcIjowLjAsXCJSaWdodFwiOjAuMCxcIkJvdHRvbVwiOjAuMH0sXCJQYWRkaW5nXCI6e1wiJGlkXCI6XCI5M1wiLFwiVG9wXCI6MC4wLFwiTGVmdFwiOjAuMCxcIlJpZ2h0XCI6MC4wLFwiQm90dG9tXCI6MC4wfSxcIkJhY2tncm91bmRcIjp7XCIkaWRcIjpcIjk0XCIsXCJDb2xvclwiOntcIiRpZFwiOlwiOTVcIixcIkFcIjoyNTUsXCJSXCI6MCxcIkdcIjoxMTQsXCJCXCI6MTg4fX0sXCJJc1Zpc2libGVcIjp0cnVlLFwiV2lkdGhcIjoxOC4wLFwiSGVpZ2h0XCI6MjAuMCxcIkJvcmRlclN0eWxlXCI6e1wiJGlkXCI6XCI5NlwiLFwiTGluZUNvbG9yXCI6e1wiJGlkXCI6XCI5N1wiLFwiJHR5cGVcIjpcIk5MUkUuQ29tbW9uLkRvbS5Tb2xpZENvbG9yQnJ1c2gsIE5MUkUuQ29tbW9uXCIsXCJDb2xvclwiOntcIiRpZFwiOlwiOThcIixcIkFcIjoyNTUsXCJSXCI6MjU1LFwiR1wiOjAsXCJCXCI6MH19LFwiTGluZVdlaWdodFwiOjAuMCxcIkxpbmVUeXBlXCI6MH19LFwiVGl0bGVTdHlsZVwiOntcIiRpZFwiOlwiOTlcIixcIkZvbnRTZXR0aW5nc1wiOntcIiRpZFwiOlwiMTAwXCIsXCJGb250U2l6ZVwiOjExLFwiRm9udE5hbWVcIjpcIkNhbGlicmlcIixcIklzQm9sZFwiOnRydWUsXCJJc0l0YWxpY1wiOmZhbHNlLFwiSXNVbmRlcmxpbmVkXCI6ZmFsc2V9LFwiQXV0b1NpemVcIjowLFwiRm9yZWdyb3VuZFwiOntcIiRpZFwiOlwiMTAxXCIsXCJDb2xvclwiOntcIiRpZFwiOlwiMTAyXCIsXCJBXCI6MjU1LFwiUlwiOjAsXCJHXCI6MCxcIkJcIjowfX0sXCJCYWNrZ3JvdW5kRmlsbFR5cGVcIjowLFwiTWF4V2lkdGhcIjoyMDAuMCxcIk1heEhlaWdodFwiOlwiSW5maW5pdHlcIixcIlNtYXJ0Rm9yZWdyb3VuZElzQWN0aXZlXCI6ZmFsc2UsXCJIb3Jpem9udGFsQWxpZ25tZW50XCI6MSxcIlZlcnRpY2FsQWxpZ25tZW50XCI6MCxcIlNtYXJ0Rm9yZWdyb3VuZFwiOm51bGwsXCJNYXJnaW5cIjp7XCIkaWRcIjpcIjEwM1wiLFwiVG9wXCI6MC4wLFwiTGVmdFwiOjAuMCxcIlJpZ2h0XCI6MC4wLFwiQm90dG9tXCI6MC4wfSxcIlBhZGRpbmdcIjp7XCIkaWRcIjpcIjEwNFwiLFwiVG9wXCI6MC4wLFwiTGVmdFwiOjAuMCxcIlJpZ2h0XCI6MC4wLFwiQm90dG9tXCI6MC4wfSxcIkJhY2tncm91bmRcIjp7XCIkaWRcIjpcIjEwNVwiLFwiQ29sb3JcIjp7XCIkcmVmXCI6XCIzNlwifX0sXCJJc1Zpc2libGVcIjp0cnVlLFwiV2lkdGhcIjowLjAsXCJIZWlnaHRcIjowLjAsXCJCb3JkZXJTdHlsZVwiOm51bGx9LFwiRGF0ZVN0eWxlXCI6e1wiJGlkXCI6XCIxMDZcIixcIkZvbnRTZXR0aW5nc1wiOntcIiRpZFwiOlwiMTA3XCIsXCJGb250U2l6ZVwiOjEwLFwiRm9udE5hbWVcIjpcIkNhbGlicmlcIixcIklzQm9sZFwiOmZhbHNlLFwiSXNJdGFsaWNcIjpmYWxzZSxcIklzVW5kZXJsaW5lZFwiOmZhbHNlfSxcIkF1dG9TaXplXCI6MCxcIkZvcmVncm91bmRcIjp7XCIkaWRcIjpcIjEwOFwiLFwiQ29sb3JcIjp7XCIkaWRcIjpcIjEwOV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TEwXCIsXCJUb3BcIjowLjAsXCJMZWZ0XCI6MC4wLFwiUmlnaHRcIjowLjAsXCJCb3R0b21cIjowLjB9LFwiUGFkZGluZ1wiOntcIiRpZFwiOlwiMTExXCIsXCJUb3BcIjowLjAsXCJMZWZ0XCI6MC4wLFwiUmlnaHRcIjowLjAsXCJCb3R0b21cIjowLjB9LFwiQmFja2dyb3VuZFwiOntcIiRpZFwiOlwiMTEyXCIsXCJDb2xvclwiOntcIiRyZWZcIjpcIjM2XCJ9fSxcIklzVmlzaWJsZVwiOnRydWUsXCJXaWR0aFwiOjAuMCxcIkhlaWdodFwiOjAuMCxcIkJvcmRlclN0eWxlXCI6bnVsbH0sXCJEYXRlRm9ybWF0XCI6e1wiJGlkXCI6XCIxMTN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RGVmYXVsdFRhc2tTdHlsZVwiOntcIiRpZFwiOlwiMTE0XCIsXCJTaGFwZVwiOjgsXCJTaGFwZVRoaWNrbmVzc1wiOjEsXCJEdXJhdGlvbkZvcm1hdFwiOjAsXCJQZXJjZW50YWdlQ29tcGxldGVTdHlsZVwiOntcIiRpZFwiOlwiMTE1XCIsXCJGb250U2V0dGluZ3NcIjp7XCIkaWRcIjpcIjExNlwiLFwiRm9udFNpemVcIjoxMCxcIkZvbnROYW1lXCI6XCJDYWxpYnJpXCIsXCJJc0JvbGRcIjpmYWxzZSxcIklzSXRhbGljXCI6ZmFsc2UsXCJJc1VuZGVybGluZWRcIjpmYWxzZX0sXCJBdXRvU2l6ZVwiOjAsXCJGb3JlZ3JvdW5kXCI6e1wiJGlkXCI6XCIxMTdcIixcIkNvbG9yXCI6e1wiJGlkXCI6XCIxMTh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TlcIixcIlRvcFwiOjAuMCxcIkxlZnRcIjowLjAsXCJSaWdodFwiOjAuMCxcIkJvdHRvbVwiOjAuMH0sXCJQYWRkaW5nXCI6e1wiJGlkXCI6XCIxMjBcIixcIlRvcFwiOjAuMCxcIkxlZnRcIjowLjAsXCJSaWdodFwiOjAuMCxcIkJvdHRvbVwiOjAuMH0sXCJCYWNrZ3JvdW5kXCI6e1wiJGlkXCI6XCIxMjFcIixcIkNvbG9yXCI6e1wiJHJlZlwiOlwiMzZcIn19LFwiSXNWaXNpYmxlXCI6dHJ1ZSxcIldpZHRoXCI6MC4wLFwiSGVpZ2h0XCI6MC4wLFwiQm9yZGVyU3R5bGVcIjpudWxsfSxcIkR1cmF0aW9uU3R5bGVcIjp7XCIkaWRcIjpcIjEyMlwiLFwiRm9udFNldHRpbmdzXCI6e1wiJGlkXCI6XCIxMjNcIixcIkZvbnRTaXplXCI6MTAsXCJGb250TmFtZVwiOlwiQ2FsaWJyaVwiLFwiSXNCb2xkXCI6ZmFsc2UsXCJJc0l0YWxpY1wiOmZhbHNlLFwiSXNVbmRlcmxpbmVkXCI6ZmFsc2V9LFwiQXV0b1NpemVcIjowLFwiRm9yZWdyb3VuZFwiOntcIiRpZFwiOlwiMTI0XCIsXCJDb2xvclwiOntcIiRpZFwiOlwiMTI1XCIsXCJBXCI6MjU1LFwiUlwiOjIzNyxcIkdcIjoxMjUsXCJCXCI6NDl9fSxcIkJhY2tncm91bmRGaWxsVHlwZVwiOjAsXCJNYXhXaWR0aFwiOjIwMC4wLFwiTWF4SGVpZ2h0XCI6XCJJbmZpbml0eVwiLFwiU21hcnRGb3JlZ3JvdW5kSXNBY3RpdmVcIjpmYWxzZSxcIkhvcml6b250YWxBbGlnbm1lbnRcIjowLFwiVmVydGljYWxBbGlnbm1lbnRcIjowLFwiU21hcnRGb3JlZ3JvdW5kXCI6bnVsbCxcIk1hcmdpblwiOntcIiRpZFwiOlwiMTI2XCIsXCJUb3BcIjowLjAsXCJMZWZ0XCI6MC4wLFwiUmlnaHRcIjowLjAsXCJCb3R0b21cIjowLjB9LFwiUGFkZGluZ1wiOntcIiRpZFwiOlwiMTI3XCIsXCJUb3BcIjowLjAsXCJMZWZ0XCI6MC4wLFwiUmlnaHRcIjowLjAsXCJCb3R0b21cIjowLjB9LFwiQmFja2dyb3VuZFwiOntcIiRpZFwiOlwiMTI4XCIsXCJDb2xvclwiOntcIiRyZWZcIjpcIjM2XCJ9fSxcIklzVmlzaWJsZVwiOnRydWUsXCJXaWR0aFwiOjAuMCxcIkhlaWdodFwiOjAuMCxcIkJvcmRlclN0eWxlXCI6bnVsbH0sXCJIb3Jpem9udGFsQ29ubmVjdG9yU3R5bGVcIjp7XCIkaWRcIjpcIjEyOVwiLFwiTGluZUNvbG9yXCI6e1wiJGlkXCI6XCIxMzBcIixcIiR0eXBlXCI6XCJOTFJFLkNvbW1vbi5Eb20uU29saWRDb2xvckJydXNoLCBOTFJFLkNvbW1vblwiLFwiQ29sb3JcIjp7XCIkaWRcIjpcIjEzMVwiLFwiQVwiOjI1NSxcIlJcIjoyMDQsXCJHXCI6MjA0LFwiQlwiOjIwNH19LFwiTGluZVdlaWdodFwiOjEuMCxcIkxpbmVUeXBlXCI6MH0sXCJWZXJ0aWNhbENvbm5lY3RvclN0eWxlXCI6e1wiJGlkXCI6XCIxMzJcIixcIkxpbmVDb2xvclwiOntcIiRpZFwiOlwiMTMzXCIsXCIkdHlwZVwiOlwiTkxSRS5Db21tb24uRG9tLlNvbGlkQ29sb3JCcnVzaCwgTkxSRS5Db21tb25cIixcIkNvbG9yXCI6e1wiJGlkXCI6XCIxMzRcIixcIkFcIjoyNTUsXCJSXCI6MjA0LFwiR1wiOjIwNCxcIkJcIjoyMDR9fSxcIkxpbmVXZWlnaHRcIjoxLjAsXCJMaW5lVHlwZVwiOjB9LFwiTWFyZ2luXCI6bnVsbCxcIlN0YXJ0RGF0ZVBvc2l0aW9uXCI6MyxcIkVuZERhdGVQb3NpdGlvblwiOjQsXCJUaXRsZVBvc2l0aW9uXCI6MixcIkR1cmF0aW9uUG9zaXRpb25cIjo2LFwiUGVyY2VudGFnZUNvbXBsZXRlZFBvc2l0aW9uXCI6NixcIlNwYWNpbmdcIjo1LFwiSXNCZWxvd1RpbWViYW5kXCI6dHJ1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Y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E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S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19LFwiU2NhbGVcIjp7XCIkaWRcIjpcIjE5MFwiLFwiU3RhcnREYXRlXCI6XCIwMDAxLTAxLTAxVDAwOjAwOjAwXCIsXCJFbmREYXRlXCI6XCIwMDAxLTAxLTAxVDAwOjAwOjAwXCIsXCJGb3JtYXRcIjpcIndcIixcIlR5cGVcIjoxLFwiQXV0b0RhdGVSYW5nZVwiOnRydWUsXCJXb3JraW5nRGF5c1wiOjMxLFwiVG9kYXlNYXJrZXJUZXh0XCI6XCJUb2RheVwiLFwiQXV0b1NjYWxlVHlwZVwiOnRydWV9LFwiU2NhbGVWMlwiOntcIiRpZFwiOlwiMTkxXCIsXCJTdGFydERhdGVcIjpcIjAwMDEtMDEtMDFUMDA6MDA6MDBcIixcIkVuZERhdGVcIjpcIjAwMDEtMDEtMDFUMDA6MDA6MDBcIixcIkF1dG9EYXRlUmFuZ2VcIjp0cnVlLFwiV29ya2luZ0RheXNcIjozMSxcIlRvZGF5TWFya2VyVGV4dFwiOlwiVG9kYXlcIixcIkF1dG9TY2FsZVR5cGVcIjp0cnVlLFwiVGltZWJhbmRTY2FsZXNcIjp7XCIkaWRcIjpcIjE5MlwiLFwiVG9wU2NhbGVMYXllclwiOntcIiRpZFwiOlwiMTkzXCIsXCJGb3JtYXRcIjpcIndcIixcIlR5cGVcIjoxfSxcIk1pZGRsZVNjYWxlTGF5ZXJcIjp7XCIkaWRcIjpcIjE5NFwiLFwiRm9ybWF0XCI6bnVsbCxcIlR5cGVcIjowfSxcIkJvdHRvbVNjYWxlTGF5ZXJcIjp7XCIkaWRcIjpcIjE5NVwiLFwiRm9ybWF0XCI6bnVsbCxcIlR5cGVcIjowfX19LFwiTWlsZXN0b25lc1wiOltdLFwiVGFza3NcIjpbXSxcIlN3aW1sYW5lc1wiOltdLFwiU3dpbWxhbmVzVjJcIjpbXSxcIlNldHRpbmdzXCI6e1wiJGlkXCI6XCIxOTZcIixcIkltcGFPcHRpb25zXCI6e1wiJGlkXCI6XCIxOTdcIixcIkxlZnRUb1JpZ2h0XCI6ZmFsc2UsXCJQYXlsb2FkT3B0aW9uc1wiOjJ9fSxcIlRpbWVDb25maWd1cmF0aW9uXCI6e1wiJGlkXCI6XCIxOThcIixcIlVzZVRpbWVcIjpmYWxzZSxcIldvcmtEYXlTdGFydFwiOlwiMDA6MDA6MDBcIixcIldvcmtEYXlFbmRcIjpcIjIzOjU5OjAwXCJ9fSIsIlJlY2VudENvbG9yc0NvbGxlY3Rpb24iOiJbXCIjRkZGRUJBMEFcIixcIiNGRkVBMTYxRVwiLFwiI0ZGMUFBQTQyXCIsXCIjRkY5NkQ2NDJcIixcIiNGRjAyQjJFRVwiXSJ9LCJTZXR0aW5ncyI6eyIkaWQiOiI2MDIiLCJJbXBhT3B0aW9ucyI6eyIkaWQiOiI2MDM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2MDQiLCJVc2VUaW1lIjpmYWxzZSwiV29ya0RheVN0YXJ0IjoiMDA6MDA6MDAiLCJXb3JrRGF5RW5kIjoiMjM6NTk6MDAifSwiTGFzdFVzZWRUZW1wbGF0ZUlkIjoiOGFmMjQyMDAtOTZjOS00OWVmLTgyMzEtMjVlYzZmNjc0Y2RjIiwiRmlyc3RXZWVrT2ZZZWFyIjowLCJQbGFjZU1pbGVzdG9uZUF0VGhlQmVnaW5uaW5nT2ZUaGVEYXk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uto"/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4026</TotalTime>
  <Words>1987</Words>
  <Application>Microsoft Office PowerPoint</Application>
  <PresentationFormat>On-screen Show (16:9)</PresentationFormat>
  <Paragraphs>265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Catamaran</vt:lpstr>
      <vt:lpstr>Gill Sans</vt:lpstr>
      <vt:lpstr>Arial</vt:lpstr>
      <vt:lpstr>Calibri</vt:lpstr>
      <vt:lpstr>Courier New</vt:lpstr>
      <vt:lpstr>Times New Roman</vt:lpstr>
      <vt:lpstr>Traditional Arabic</vt:lpstr>
      <vt:lpstr>Wingdings</vt:lpstr>
      <vt:lpstr>1_Office Theme</vt:lpstr>
      <vt:lpstr>2_Office Theme</vt:lpstr>
      <vt:lpstr>NTU Testbed for Digital Construction </vt:lpstr>
      <vt:lpstr>PowerPoint Presentation</vt:lpstr>
      <vt:lpstr>Digital Construction at NTU</vt:lpstr>
      <vt:lpstr>PowerPoint Presentation</vt:lpstr>
      <vt:lpstr>PowerPoint Presentation</vt:lpstr>
      <vt:lpstr>PowerPoint Presentation</vt:lpstr>
      <vt:lpstr>PowerPoint Presentation</vt:lpstr>
      <vt:lpstr>Integrated 3D Urban Digital System</vt:lpstr>
      <vt:lpstr>Intelligent Construction Materials</vt:lpstr>
      <vt:lpstr>PowerPoint Presentation</vt:lpstr>
      <vt:lpstr>PowerPoint Presentation</vt:lpstr>
      <vt:lpstr>Project 1: Integrated DFMA, digital construction and FM with AI and 5G technology for a SEP (Safe, Efficient and Productive) Transformed built environment</vt:lpstr>
      <vt:lpstr>PowerPoint Presentation</vt:lpstr>
      <vt:lpstr>Project 2 : Digital Collaborative BIM-based cloud platform for Steel Fabricators, Main Contractors, Consultants and Owners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NTU-JTC I3C _x000d_CO-DIRECTORS MEETING</dc:title>
  <dc:creator>Zhao Zhiye (Assoc Prof)</dc:creator>
  <cp:lastModifiedBy>Fu Yuguang</cp:lastModifiedBy>
  <cp:revision>1132</cp:revision>
  <dcterms:created xsi:type="dcterms:W3CDTF">2021-09-01T07:10:00Z</dcterms:created>
  <dcterms:modified xsi:type="dcterms:W3CDTF">2022-12-01T05:31:29Z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D935107E1EBC4077B2E7788D3CC4E34B</vt:lpwstr>
  </property>
</Properties>
</file>